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1"/>
  </p:sldMasterIdLst>
  <p:notesMasterIdLst>
    <p:notesMasterId r:id="rId56"/>
  </p:notesMasterIdLst>
  <p:handoutMasterIdLst>
    <p:handoutMasterId r:id="rId57"/>
  </p:handoutMasterIdLst>
  <p:sldIdLst>
    <p:sldId id="357" r:id="rId2"/>
    <p:sldId id="358" r:id="rId3"/>
    <p:sldId id="359" r:id="rId4"/>
    <p:sldId id="360" r:id="rId5"/>
    <p:sldId id="396" r:id="rId6"/>
    <p:sldId id="376" r:id="rId7"/>
    <p:sldId id="394" r:id="rId8"/>
    <p:sldId id="393" r:id="rId9"/>
    <p:sldId id="375" r:id="rId10"/>
    <p:sldId id="388" r:id="rId11"/>
    <p:sldId id="389" r:id="rId12"/>
    <p:sldId id="390" r:id="rId13"/>
    <p:sldId id="391" r:id="rId14"/>
    <p:sldId id="438" r:id="rId15"/>
    <p:sldId id="377" r:id="rId16"/>
    <p:sldId id="363" r:id="rId17"/>
    <p:sldId id="378" r:id="rId18"/>
    <p:sldId id="419" r:id="rId19"/>
    <p:sldId id="365" r:id="rId20"/>
    <p:sldId id="397" r:id="rId21"/>
    <p:sldId id="384" r:id="rId22"/>
    <p:sldId id="387" r:id="rId23"/>
    <p:sldId id="395" r:id="rId24"/>
    <p:sldId id="398" r:id="rId25"/>
    <p:sldId id="399" r:id="rId26"/>
    <p:sldId id="401" r:id="rId27"/>
    <p:sldId id="402" r:id="rId28"/>
    <p:sldId id="403" r:id="rId29"/>
    <p:sldId id="404" r:id="rId30"/>
    <p:sldId id="408" r:id="rId31"/>
    <p:sldId id="409" r:id="rId32"/>
    <p:sldId id="405" r:id="rId33"/>
    <p:sldId id="406" r:id="rId34"/>
    <p:sldId id="407" r:id="rId35"/>
    <p:sldId id="410" r:id="rId36"/>
    <p:sldId id="418" r:id="rId37"/>
    <p:sldId id="415" r:id="rId38"/>
    <p:sldId id="439" r:id="rId39"/>
    <p:sldId id="416" r:id="rId40"/>
    <p:sldId id="420" r:id="rId41"/>
    <p:sldId id="421" r:id="rId42"/>
    <p:sldId id="422" r:id="rId43"/>
    <p:sldId id="423" r:id="rId44"/>
    <p:sldId id="425" r:id="rId45"/>
    <p:sldId id="424" r:id="rId46"/>
    <p:sldId id="440" r:id="rId47"/>
    <p:sldId id="427" r:id="rId48"/>
    <p:sldId id="433" r:id="rId49"/>
    <p:sldId id="430" r:id="rId50"/>
    <p:sldId id="435" r:id="rId51"/>
    <p:sldId id="429" r:id="rId52"/>
    <p:sldId id="436" r:id="rId53"/>
    <p:sldId id="434" r:id="rId54"/>
    <p:sldId id="437"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B602"/>
    <a:srgbClr val="CCECFF"/>
    <a:srgbClr val="000066"/>
    <a:srgbClr val="CFA303"/>
    <a:srgbClr val="D2C304"/>
    <a:srgbClr val="003300"/>
    <a:srgbClr val="FFFFCC"/>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0" autoAdjust="0"/>
    <p:restoredTop sz="79384" autoAdjust="0"/>
  </p:normalViewPr>
  <p:slideViewPr>
    <p:cSldViewPr snapToGrid="0">
      <p:cViewPr varScale="1">
        <p:scale>
          <a:sx n="64" d="100"/>
          <a:sy n="64" d="100"/>
        </p:scale>
        <p:origin x="2054" y="58"/>
      </p:cViewPr>
      <p:guideLst>
        <p:guide orient="horz" pos="2160"/>
        <p:guide pos="2880"/>
      </p:guideLst>
    </p:cSldViewPr>
  </p:slideViewPr>
  <p:outlineViewPr>
    <p:cViewPr>
      <p:scale>
        <a:sx n="33" d="100"/>
        <a:sy n="33" d="100"/>
      </p:scale>
      <p:origin x="0" y="819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628" y="-142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48317D-8A8D-46BE-982F-5E933DCABB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A42738D-A9B1-40EB-8A91-65D4FD6578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CFFC12-FB13-40BB-AF88-DF539BC90DFF}" type="datetimeFigureOut">
              <a:rPr lang="en-US" smtClean="0"/>
              <a:t>11/21/2021</a:t>
            </a:fld>
            <a:endParaRPr lang="en-US"/>
          </a:p>
        </p:txBody>
      </p:sp>
      <p:sp>
        <p:nvSpPr>
          <p:cNvPr id="4" name="Footer Placeholder 3">
            <a:extLst>
              <a:ext uri="{FF2B5EF4-FFF2-40B4-BE49-F238E27FC236}">
                <a16:creationId xmlns:a16="http://schemas.microsoft.com/office/drawing/2014/main" id="{62E427E9-BED2-42EB-8210-A59AE79CE1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1ED10F-D4C3-4281-B741-D5F286241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33B6C2-C936-481C-966D-6381857F3497}" type="slidenum">
              <a:rPr lang="en-US" smtClean="0"/>
              <a:t>‹#›</a:t>
            </a:fld>
            <a:endParaRPr lang="en-US"/>
          </a:p>
        </p:txBody>
      </p:sp>
    </p:spTree>
    <p:extLst>
      <p:ext uri="{BB962C8B-B14F-4D97-AF65-F5344CB8AC3E}">
        <p14:creationId xmlns:p14="http://schemas.microsoft.com/office/powerpoint/2010/main" val="1184706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09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75B5D7B-EB6B-4764-9926-B00067E1F3C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4</a:t>
            </a:fld>
            <a:endParaRPr lang="en-US"/>
          </a:p>
        </p:txBody>
      </p:sp>
    </p:spTree>
    <p:extLst>
      <p:ext uri="{BB962C8B-B14F-4D97-AF65-F5344CB8AC3E}">
        <p14:creationId xmlns:p14="http://schemas.microsoft.com/office/powerpoint/2010/main" val="219011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30</a:t>
            </a:fld>
            <a:endParaRPr lang="en-US"/>
          </a:p>
        </p:txBody>
      </p:sp>
    </p:spTree>
    <p:extLst>
      <p:ext uri="{BB962C8B-B14F-4D97-AF65-F5344CB8AC3E}">
        <p14:creationId xmlns:p14="http://schemas.microsoft.com/office/powerpoint/2010/main" val="3252671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31</a:t>
            </a:fld>
            <a:endParaRPr lang="en-US"/>
          </a:p>
        </p:txBody>
      </p:sp>
    </p:spTree>
    <p:extLst>
      <p:ext uri="{BB962C8B-B14F-4D97-AF65-F5344CB8AC3E}">
        <p14:creationId xmlns:p14="http://schemas.microsoft.com/office/powerpoint/2010/main" val="681765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38</a:t>
            </a:fld>
            <a:endParaRPr lang="en-US"/>
          </a:p>
        </p:txBody>
      </p:sp>
    </p:spTree>
    <p:extLst>
      <p:ext uri="{BB962C8B-B14F-4D97-AF65-F5344CB8AC3E}">
        <p14:creationId xmlns:p14="http://schemas.microsoft.com/office/powerpoint/2010/main" val="4044577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51</a:t>
            </a:fld>
            <a:endParaRPr lang="en-US"/>
          </a:p>
        </p:txBody>
      </p:sp>
    </p:spTree>
    <p:extLst>
      <p:ext uri="{BB962C8B-B14F-4D97-AF65-F5344CB8AC3E}">
        <p14:creationId xmlns:p14="http://schemas.microsoft.com/office/powerpoint/2010/main" val="4138680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8</a:t>
            </a:fld>
            <a:endParaRPr lang="en-US"/>
          </a:p>
        </p:txBody>
      </p:sp>
    </p:spTree>
    <p:extLst>
      <p:ext uri="{BB962C8B-B14F-4D97-AF65-F5344CB8AC3E}">
        <p14:creationId xmlns:p14="http://schemas.microsoft.com/office/powerpoint/2010/main" val="3876452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9</a:t>
            </a:fld>
            <a:endParaRPr lang="en-US"/>
          </a:p>
        </p:txBody>
      </p:sp>
    </p:spTree>
    <p:extLst>
      <p:ext uri="{BB962C8B-B14F-4D97-AF65-F5344CB8AC3E}">
        <p14:creationId xmlns:p14="http://schemas.microsoft.com/office/powerpoint/2010/main" val="159831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13</a:t>
            </a:fld>
            <a:endParaRPr lang="en-US"/>
          </a:p>
        </p:txBody>
      </p:sp>
    </p:spTree>
    <p:extLst>
      <p:ext uri="{BB962C8B-B14F-4D97-AF65-F5344CB8AC3E}">
        <p14:creationId xmlns:p14="http://schemas.microsoft.com/office/powerpoint/2010/main" val="3605606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14</a:t>
            </a:fld>
            <a:endParaRPr lang="en-US"/>
          </a:p>
        </p:txBody>
      </p:sp>
    </p:spTree>
    <p:extLst>
      <p:ext uri="{BB962C8B-B14F-4D97-AF65-F5344CB8AC3E}">
        <p14:creationId xmlns:p14="http://schemas.microsoft.com/office/powerpoint/2010/main" val="586634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17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21</a:t>
            </a:fld>
            <a:endParaRPr lang="en-US"/>
          </a:p>
        </p:txBody>
      </p:sp>
    </p:spTree>
    <p:extLst>
      <p:ext uri="{BB962C8B-B14F-4D97-AF65-F5344CB8AC3E}">
        <p14:creationId xmlns:p14="http://schemas.microsoft.com/office/powerpoint/2010/main" val="1542160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26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29</a:t>
            </a:fld>
            <a:endParaRPr lang="en-US"/>
          </a:p>
        </p:txBody>
      </p:sp>
    </p:spTree>
    <p:extLst>
      <p:ext uri="{BB962C8B-B14F-4D97-AF65-F5344CB8AC3E}">
        <p14:creationId xmlns:p14="http://schemas.microsoft.com/office/powerpoint/2010/main" val="3598527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6320054"/>
            <a:ext cx="9141619" cy="640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ctr">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3310640-6119-4449-B2E0-6D24E45D9CA3}" type="slidenum">
              <a:rPr lang="en-US" smtClean="0"/>
              <a:pPr>
                <a:defRPr/>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553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B22A165-353E-4E2F-BF00-399CE5D5A14C}" type="slidenum">
              <a:rPr lang="en-US" smtClean="0"/>
              <a:pPr>
                <a:defRPr/>
              </a:pPr>
              <a:t>‹#›</a:t>
            </a:fld>
            <a:endParaRPr lang="en-US"/>
          </a:p>
        </p:txBody>
      </p:sp>
    </p:spTree>
    <p:extLst>
      <p:ext uri="{BB962C8B-B14F-4D97-AF65-F5344CB8AC3E}">
        <p14:creationId xmlns:p14="http://schemas.microsoft.com/office/powerpoint/2010/main" val="934769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09B01C-79C9-4DC2-AF26-6F17AE96017A}"/>
              </a:ext>
            </a:extLst>
          </p:cNvPr>
          <p:cNvSpPr/>
          <p:nvPr userDrawn="1"/>
        </p:nvSpPr>
        <p:spPr>
          <a:xfrm>
            <a:off x="0" y="6400303"/>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Rectangle 11">
            <a:extLst>
              <a:ext uri="{FF2B5EF4-FFF2-40B4-BE49-F238E27FC236}">
                <a16:creationId xmlns:a16="http://schemas.microsoft.com/office/drawing/2014/main" id="{0650F080-38D0-48DA-840C-2351F2B663CC}"/>
              </a:ext>
            </a:extLst>
          </p:cNvPr>
          <p:cNvSpPr/>
          <p:nvPr userDrawn="1"/>
        </p:nvSpPr>
        <p:spPr>
          <a:xfrm>
            <a:off x="0" y="6333818"/>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hasCustomPrompt="1"/>
          </p:nvPr>
        </p:nvSpPr>
        <p:spPr>
          <a:xfrm>
            <a:off x="6543675" y="412302"/>
            <a:ext cx="1971675" cy="5759898"/>
          </a:xfrm>
        </p:spPr>
        <p:txBody>
          <a:bodyPr vert="eaVert"/>
          <a:lstStyle>
            <a:lvl1pPr>
              <a:defRPr b="1"/>
            </a:lvl1pPr>
          </a:lstStyle>
          <a:p>
            <a:r>
              <a:rPr lang="en-US" dirty="0"/>
              <a:t>Click to </a:t>
            </a:r>
            <a:r>
              <a:rPr lang="en-US" dirty="0" err="1"/>
              <a:t>ebdit</a:t>
            </a:r>
            <a:r>
              <a:rPr lang="en-US" dirty="0"/>
              <a:t> Master title style</a:t>
            </a:r>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143F93A-DDAF-4CA2-AD24-FE497280D121}" type="slidenum">
              <a:rPr lang="en-US" smtClean="0"/>
              <a:pPr>
                <a:defRPr/>
              </a:pPr>
              <a:t>‹#›</a:t>
            </a:fld>
            <a:endParaRPr lang="en-US"/>
          </a:p>
        </p:txBody>
      </p:sp>
    </p:spTree>
    <p:extLst>
      <p:ext uri="{BB962C8B-B14F-4D97-AF65-F5344CB8AC3E}">
        <p14:creationId xmlns:p14="http://schemas.microsoft.com/office/powerpoint/2010/main" val="4224266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A4BA128F-C9F6-4B51-8AD2-0CD5C04B925D}" type="slidenum">
              <a:rPr lang="en-US" smtClean="0"/>
              <a:pPr>
                <a:defRPr/>
              </a:pPr>
              <a:t>‹#›</a:t>
            </a:fld>
            <a:endParaRPr lang="en-US"/>
          </a:p>
        </p:txBody>
      </p:sp>
    </p:spTree>
    <p:extLst>
      <p:ext uri="{BB962C8B-B14F-4D97-AF65-F5344CB8AC3E}">
        <p14:creationId xmlns:p14="http://schemas.microsoft.com/office/powerpoint/2010/main" val="3162438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75E1DFA-6010-4FAB-A78E-16FBA293B3CD}"/>
              </a:ext>
            </a:extLst>
          </p:cNvPr>
          <p:cNvSpPr/>
          <p:nvPr userDrawn="1"/>
        </p:nvSpPr>
        <p:spPr>
          <a:xfrm>
            <a:off x="0" y="6400303"/>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1" name="Rectangle 10">
            <a:extLst>
              <a:ext uri="{FF2B5EF4-FFF2-40B4-BE49-F238E27FC236}">
                <a16:creationId xmlns:a16="http://schemas.microsoft.com/office/drawing/2014/main" id="{073606BD-886C-4A2B-9211-9D3299F2D9FC}"/>
              </a:ext>
            </a:extLst>
          </p:cNvPr>
          <p:cNvSpPr/>
          <p:nvPr userDrawn="1"/>
        </p:nvSpPr>
        <p:spPr>
          <a:xfrm>
            <a:off x="0" y="6333818"/>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1">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917DA08-88A7-44A4-88EB-BEFC711C467F}" type="slidenum">
              <a:rPr lang="en-US" smtClean="0"/>
              <a:pPr>
                <a:defRPr/>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467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09C457E-B627-49CC-8D32-085D7FBF27A8}" type="slidenum">
              <a:rPr lang="en-US" smtClean="0"/>
              <a:pPr>
                <a:defRPr/>
              </a:pPr>
              <a:t>‹#›</a:t>
            </a:fld>
            <a:endParaRPr lang="en-US"/>
          </a:p>
        </p:txBody>
      </p:sp>
    </p:spTree>
    <p:extLst>
      <p:ext uri="{BB962C8B-B14F-4D97-AF65-F5344CB8AC3E}">
        <p14:creationId xmlns:p14="http://schemas.microsoft.com/office/powerpoint/2010/main" val="2298266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D67E2158-BF3E-477B-8CEF-EC93C77D5E97}" type="slidenum">
              <a:rPr lang="en-US" smtClean="0"/>
              <a:pPr>
                <a:defRPr/>
              </a:pPr>
              <a:t>‹#›</a:t>
            </a:fld>
            <a:endParaRPr lang="en-US"/>
          </a:p>
        </p:txBody>
      </p:sp>
    </p:spTree>
    <p:extLst>
      <p:ext uri="{BB962C8B-B14F-4D97-AF65-F5344CB8AC3E}">
        <p14:creationId xmlns:p14="http://schemas.microsoft.com/office/powerpoint/2010/main" val="3479653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3933F82-9CB1-454C-83B0-714B72DD90E9}" type="slidenum">
              <a:rPr lang="en-US" smtClean="0"/>
              <a:pPr>
                <a:defRPr/>
              </a:pPr>
              <a:t>‹#›</a:t>
            </a:fld>
            <a:endParaRPr lang="en-US"/>
          </a:p>
        </p:txBody>
      </p:sp>
    </p:spTree>
    <p:extLst>
      <p:ext uri="{BB962C8B-B14F-4D97-AF65-F5344CB8AC3E}">
        <p14:creationId xmlns:p14="http://schemas.microsoft.com/office/powerpoint/2010/main" val="3098745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84EE11-156A-4E49-B922-DEAB3FDCBA39}"/>
              </a:ext>
            </a:extLst>
          </p:cNvPr>
          <p:cNvSpPr/>
          <p:nvPr userDrawn="1"/>
        </p:nvSpPr>
        <p:spPr>
          <a:xfrm>
            <a:off x="0" y="6367711"/>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dirty="0"/>
          </a:p>
        </p:txBody>
      </p:sp>
      <p:sp>
        <p:nvSpPr>
          <p:cNvPr id="9" name="Slide Number Placeholder 8"/>
          <p:cNvSpPr>
            <a:spLocks noGrp="1"/>
          </p:cNvSpPr>
          <p:nvPr>
            <p:ph type="sldNum" sz="quarter" idx="12"/>
          </p:nvPr>
        </p:nvSpPr>
        <p:spPr/>
        <p:txBody>
          <a:bodyPr/>
          <a:lstStyle/>
          <a:p>
            <a:pPr>
              <a:defRPr/>
            </a:pPr>
            <a:fld id="{172CEDEC-E7A6-4846-B5D5-D0BC8ABC68FE}" type="slidenum">
              <a:rPr lang="en-US" smtClean="0"/>
              <a:pPr>
                <a:defRPr/>
              </a:pPr>
              <a:t>‹#›</a:t>
            </a:fld>
            <a:endParaRPr lang="en-US"/>
          </a:p>
        </p:txBody>
      </p:sp>
      <p:sp>
        <p:nvSpPr>
          <p:cNvPr id="11" name="Rectangle 10">
            <a:extLst>
              <a:ext uri="{FF2B5EF4-FFF2-40B4-BE49-F238E27FC236}">
                <a16:creationId xmlns:a16="http://schemas.microsoft.com/office/drawing/2014/main" id="{280D2CB0-3F73-42D4-A3F5-0CD6B0C2BC6C}"/>
              </a:ext>
            </a:extLst>
          </p:cNvPr>
          <p:cNvSpPr/>
          <p:nvPr userDrawn="1"/>
        </p:nvSpPr>
        <p:spPr>
          <a:xfrm>
            <a:off x="0" y="6333818"/>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4339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1">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3600450" y="731520"/>
            <a:ext cx="486918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1728B508-6ABC-412D-949F-29319B3E01B7}" type="slidenum">
              <a:rPr lang="en-US" smtClean="0"/>
              <a:pPr>
                <a:defRPr/>
              </a:pPr>
              <a:t>‹#›</a:t>
            </a:fld>
            <a:endParaRPr lang="en-US"/>
          </a:p>
        </p:txBody>
      </p:sp>
    </p:spTree>
    <p:extLst>
      <p:ext uri="{BB962C8B-B14F-4D97-AF65-F5344CB8AC3E}">
        <p14:creationId xmlns:p14="http://schemas.microsoft.com/office/powerpoint/2010/main" val="194039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accent6">
              <a:lumMod val="20000"/>
              <a:lumOff val="8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09C457E-B627-49CC-8D32-085D7FBF27A8}" type="slidenum">
              <a:rPr lang="en-US" smtClean="0"/>
              <a:pPr>
                <a:defRPr/>
              </a:pPr>
              <a:t>‹#›</a:t>
            </a:fld>
            <a:endParaRPr lang="en-US"/>
          </a:p>
        </p:txBody>
      </p:sp>
    </p:spTree>
    <p:extLst>
      <p:ext uri="{BB962C8B-B14F-4D97-AF65-F5344CB8AC3E}">
        <p14:creationId xmlns:p14="http://schemas.microsoft.com/office/powerpoint/2010/main" val="2864228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6E84994-CF6E-4843-A8F3-25EB892134AD}"/>
              </a:ext>
            </a:extLst>
          </p:cNvPr>
          <p:cNvSpPr/>
          <p:nvPr userDrawn="1"/>
        </p:nvSpPr>
        <p:spPr>
          <a:xfrm>
            <a:off x="0" y="6447437"/>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Rectangle 6"/>
          <p:cNvSpPr/>
          <p:nvPr/>
        </p:nvSpPr>
        <p:spPr>
          <a:xfrm>
            <a:off x="0" y="6400800"/>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 name="Rectangle 8"/>
          <p:cNvSpPr/>
          <p:nvPr/>
        </p:nvSpPr>
        <p:spPr>
          <a:xfrm>
            <a:off x="0" y="6334315"/>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a:defRPr/>
            </a:pPr>
            <a:fld id="{F09C457E-B627-49CC-8D32-085D7FBF27A8}" type="slidenum">
              <a:rPr lang="en-US" smtClean="0"/>
              <a:pPr>
                <a:defRPr/>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B3290C8-11E5-4B7D-B6EB-E3BDFF1B5EA1}"/>
              </a:ext>
            </a:extLst>
          </p:cNvPr>
          <p:cNvSpPr/>
          <p:nvPr userDrawn="1"/>
        </p:nvSpPr>
        <p:spPr>
          <a:xfrm>
            <a:off x="0" y="6333818"/>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29216442"/>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txStyles>
    <p:titleStyle>
      <a:lvl1pPr algn="ctr"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4294967295"/>
          </p:nvPr>
        </p:nvSpPr>
        <p:spPr>
          <a:xfrm>
            <a:off x="5651500" y="4478338"/>
            <a:ext cx="3492500" cy="681037"/>
          </a:xfrm>
        </p:spPr>
        <p:txBody>
          <a:bodyPr/>
          <a:lstStyle/>
          <a:p>
            <a:pPr>
              <a:spcBef>
                <a:spcPct val="0"/>
              </a:spcBef>
              <a:buFontTx/>
              <a:buNone/>
              <a:defRPr/>
            </a:pPr>
            <a:r>
              <a:rPr lang="en-US" sz="3600" dirty="0">
                <a:solidFill>
                  <a:srgbClr val="572314"/>
                </a:solidFill>
                <a:effectLst>
                  <a:outerShdw blurRad="50000" dist="30000" dir="5400000" algn="tl" rotWithShape="0">
                    <a:srgbClr val="000000">
                      <a:alpha val="30000"/>
                    </a:srgbClr>
                  </a:outerShdw>
                </a:effectLst>
                <a:latin typeface="+mj-lt"/>
                <a:ea typeface="+mj-ea"/>
                <a:cs typeface="+mj-cs"/>
              </a:rPr>
              <a:t>Decision Making </a:t>
            </a:r>
          </a:p>
          <a:p>
            <a:pPr>
              <a:spcBef>
                <a:spcPct val="0"/>
              </a:spcBef>
              <a:defRPr/>
            </a:pPr>
            <a:endParaRPr lang="en-US" sz="5400" dirty="0">
              <a:solidFill>
                <a:srgbClr val="572314"/>
              </a:solidFill>
              <a:effectLst>
                <a:outerShdw blurRad="50000" dist="30000" dir="5400000" algn="tl" rotWithShape="0">
                  <a:srgbClr val="000000">
                    <a:alpha val="30000"/>
                  </a:srgbClr>
                </a:outerShdw>
              </a:effectLst>
              <a:latin typeface="+mj-lt"/>
              <a:ea typeface="+mj-ea"/>
              <a:cs typeface="+mj-cs"/>
            </a:endParaRPr>
          </a:p>
        </p:txBody>
      </p:sp>
      <p:sp>
        <p:nvSpPr>
          <p:cNvPr id="3" name="Title 1"/>
          <p:cNvSpPr>
            <a:spLocks noGrp="1"/>
          </p:cNvSpPr>
          <p:nvPr>
            <p:ph type="title" idx="4294967295"/>
          </p:nvPr>
        </p:nvSpPr>
        <p:spPr>
          <a:xfrm>
            <a:off x="0" y="735013"/>
            <a:ext cx="7499350" cy="1482725"/>
          </a:xfrm>
        </p:spPr>
        <p:txBody>
          <a:bodyPr>
            <a:noAutofit/>
          </a:bodyPr>
          <a:lstStyle/>
          <a:p>
            <a:pPr>
              <a:defRPr/>
            </a:pPr>
            <a:r>
              <a:rPr lang="en-US" sz="4400" dirty="0"/>
              <a:t>Functions of Technology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6375" y="274638"/>
            <a:ext cx="7958137" cy="1143000"/>
          </a:xfrm>
        </p:spPr>
        <p:txBody>
          <a:bodyPr>
            <a:normAutofit/>
          </a:bodyPr>
          <a:lstStyle/>
          <a:p>
            <a:r>
              <a:rPr lang="en-US" sz="3600" dirty="0"/>
              <a:t>Management Science Characteristics</a:t>
            </a:r>
          </a:p>
        </p:txBody>
      </p:sp>
      <p:sp>
        <p:nvSpPr>
          <p:cNvPr id="3" name="Content Placeholder 2"/>
          <p:cNvSpPr>
            <a:spLocks noGrp="1"/>
          </p:cNvSpPr>
          <p:nvPr>
            <p:ph idx="4294967295"/>
          </p:nvPr>
        </p:nvSpPr>
        <p:spPr>
          <a:xfrm>
            <a:off x="224852" y="1417638"/>
            <a:ext cx="8649325" cy="4800600"/>
          </a:xfrm>
        </p:spPr>
        <p:txBody>
          <a:bodyPr>
            <a:normAutofit fontScale="92500" lnSpcReduction="10000"/>
          </a:bodyPr>
          <a:lstStyle/>
          <a:p>
            <a:pPr>
              <a:buNone/>
            </a:pPr>
            <a:r>
              <a:rPr lang="en-US" sz="3600" dirty="0"/>
              <a:t>	</a:t>
            </a:r>
            <a:r>
              <a:rPr lang="en-US" sz="3200" dirty="0"/>
              <a:t>Management science has been defined as having the following “primary distinguishing characteristics”:</a:t>
            </a:r>
            <a:endParaRPr lang="en-US" sz="3600" dirty="0"/>
          </a:p>
          <a:p>
            <a:pPr marL="860425" lvl="1" indent="-457200">
              <a:buFont typeface="+mj-lt"/>
              <a:buAutoNum type="arabicPeriod"/>
            </a:pPr>
            <a:r>
              <a:rPr lang="en-US" sz="3200" dirty="0"/>
              <a:t>A systems view of the problem – a viewpoint is taken that includes all of the significant interrelated variables contained in the problem.</a:t>
            </a:r>
          </a:p>
          <a:p>
            <a:pPr marL="860425" lvl="1" indent="-457200">
              <a:buFont typeface="+mj-lt"/>
              <a:buAutoNum type="arabicPeriod"/>
            </a:pPr>
            <a:r>
              <a:rPr lang="en-US" sz="3200" dirty="0"/>
              <a:t>The team approach – personnel with heterogeneous backgrounds and training work together on specific problems.</a:t>
            </a:r>
          </a:p>
          <a:p>
            <a:pPr marL="860425" lvl="1" indent="-457200">
              <a:buFont typeface="+mj-lt"/>
              <a:buAutoNum type="arabicPeriod"/>
            </a:pPr>
            <a:r>
              <a:rPr lang="en-US" sz="3200" dirty="0"/>
              <a:t>An emphasis on the use of formal mathematical models and statistical and quantitative techniques.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FFE0D87-AFEC-49A1-BE50-01973203206B}"/>
              </a:ext>
            </a:extLst>
          </p:cNvPr>
          <p:cNvSpPr txBox="1"/>
          <p:nvPr/>
        </p:nvSpPr>
        <p:spPr>
          <a:xfrm>
            <a:off x="385011" y="399854"/>
            <a:ext cx="3019926" cy="1077218"/>
          </a:xfrm>
          <a:prstGeom prst="rect">
            <a:avLst/>
          </a:prstGeom>
          <a:noFill/>
        </p:spPr>
        <p:txBody>
          <a:bodyPr wrap="square">
            <a:spAutoFit/>
          </a:bodyPr>
          <a:lstStyle/>
          <a:p>
            <a:pPr algn="l"/>
            <a:r>
              <a:rPr lang="en-US" sz="3200" b="1" i="0" u="none" strike="noStrike" baseline="0" dirty="0">
                <a:latin typeface="FrutigerLTStd-Bold"/>
              </a:rPr>
              <a:t>What Is Systems Engineering?</a:t>
            </a:r>
          </a:p>
        </p:txBody>
      </p:sp>
      <p:sp>
        <p:nvSpPr>
          <p:cNvPr id="8" name="TextBox 7">
            <a:extLst>
              <a:ext uri="{FF2B5EF4-FFF2-40B4-BE49-F238E27FC236}">
                <a16:creationId xmlns:a16="http://schemas.microsoft.com/office/drawing/2014/main" id="{55C0BA62-7746-4947-9A15-0FAD31E8302C}"/>
              </a:ext>
            </a:extLst>
          </p:cNvPr>
          <p:cNvSpPr txBox="1"/>
          <p:nvPr/>
        </p:nvSpPr>
        <p:spPr>
          <a:xfrm>
            <a:off x="385011" y="1419726"/>
            <a:ext cx="3260557" cy="4708981"/>
          </a:xfrm>
          <a:prstGeom prst="rect">
            <a:avLst/>
          </a:prstGeom>
          <a:noFill/>
        </p:spPr>
        <p:txBody>
          <a:bodyPr wrap="square">
            <a:spAutoFit/>
          </a:bodyPr>
          <a:lstStyle/>
          <a:p>
            <a:pPr algn="l"/>
            <a:r>
              <a:rPr lang="en-US" sz="2000" b="0" i="0" u="none" strike="noStrike" baseline="0" dirty="0">
                <a:latin typeface="TimesLTStd-Roman"/>
              </a:rPr>
              <a:t>Systems engineering is an interdisciplinary approach and means to enable the realization of</a:t>
            </a:r>
          </a:p>
          <a:p>
            <a:pPr algn="l"/>
            <a:r>
              <a:rPr lang="en-US" sz="2000" b="0" i="0" u="none" strike="noStrike" baseline="0" dirty="0">
                <a:latin typeface="TimesLTStd-Roman"/>
              </a:rPr>
              <a:t>successful systems. It focuses on </a:t>
            </a:r>
            <a:r>
              <a:rPr lang="en-US" sz="2000" b="1" i="0" u="none" strike="noStrike" baseline="0" dirty="0">
                <a:latin typeface="TimesLTStd-Roman"/>
              </a:rPr>
              <a:t>defining customer needs </a:t>
            </a:r>
            <a:r>
              <a:rPr lang="en-US" sz="2000" b="0" i="0" u="none" strike="noStrike" baseline="0" dirty="0">
                <a:latin typeface="TimesLTStd-Roman"/>
              </a:rPr>
              <a:t>and required functionality </a:t>
            </a:r>
            <a:r>
              <a:rPr lang="en-US" sz="2000" b="1" i="0" u="none" strike="noStrike" baseline="0" dirty="0">
                <a:latin typeface="TimesLTStd-Roman"/>
              </a:rPr>
              <a:t>early in</a:t>
            </a:r>
          </a:p>
          <a:p>
            <a:pPr algn="l"/>
            <a:r>
              <a:rPr lang="en-US" sz="2000" b="1" i="0" u="none" strike="noStrike" baseline="0" dirty="0">
                <a:latin typeface="TimesLTStd-Roman"/>
              </a:rPr>
              <a:t>the development cycle, documenting requirements, then proceeding with design synthesis and</a:t>
            </a:r>
          </a:p>
          <a:p>
            <a:pPr algn="l"/>
            <a:r>
              <a:rPr lang="en-US" sz="2000" b="1" i="0" u="none" strike="noStrike" baseline="0" dirty="0">
                <a:latin typeface="TimesLTStd-Roman"/>
              </a:rPr>
              <a:t>system validation</a:t>
            </a:r>
            <a:r>
              <a:rPr lang="en-US" sz="2000" b="0" i="0" u="none" strike="noStrike" baseline="0" dirty="0">
                <a:latin typeface="TimesLTStd-Roman"/>
              </a:rPr>
              <a:t> </a:t>
            </a:r>
            <a:r>
              <a:rPr lang="en-US" sz="2000" b="1" u="none" strike="noStrike" baseline="0" dirty="0">
                <a:highlight>
                  <a:srgbClr val="FFFF00"/>
                </a:highlight>
                <a:latin typeface="TimesLTStd-Roman"/>
              </a:rPr>
              <a:t>while considering the complete problem.</a:t>
            </a:r>
            <a:endParaRPr lang="en-US" sz="2000" b="1" dirty="0">
              <a:highlight>
                <a:srgbClr val="FFFF00"/>
              </a:highlight>
            </a:endParaRPr>
          </a:p>
        </p:txBody>
      </p:sp>
      <p:pic>
        <p:nvPicPr>
          <p:cNvPr id="9" name="Picture 8">
            <a:extLst>
              <a:ext uri="{FF2B5EF4-FFF2-40B4-BE49-F238E27FC236}">
                <a16:creationId xmlns:a16="http://schemas.microsoft.com/office/drawing/2014/main" id="{360DFF08-50F1-4A8C-AE8F-BD9AEC45D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568" y="457199"/>
            <a:ext cx="5281863" cy="54142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3115" y="424696"/>
            <a:ext cx="8555974" cy="5676301"/>
          </a:xfrm>
        </p:spPr>
        <p:txBody>
          <a:bodyPr>
            <a:normAutofit/>
          </a:bodyPr>
          <a:lstStyle/>
          <a:p>
            <a:pPr>
              <a:buNone/>
            </a:pPr>
            <a:r>
              <a:rPr lang="en-US" sz="4000" dirty="0"/>
              <a:t>Models and Their Analysis</a:t>
            </a:r>
          </a:p>
          <a:p>
            <a:r>
              <a:rPr lang="en-US" sz="3600" dirty="0">
                <a:solidFill>
                  <a:srgbClr val="0070C0"/>
                </a:solidFill>
              </a:rPr>
              <a:t>A </a:t>
            </a:r>
            <a:r>
              <a:rPr lang="en-US" sz="3600" b="1" dirty="0">
                <a:solidFill>
                  <a:srgbClr val="0070C0"/>
                </a:solidFill>
              </a:rPr>
              <a:t>model </a:t>
            </a:r>
            <a:r>
              <a:rPr lang="en-US" sz="3600" dirty="0">
                <a:solidFill>
                  <a:srgbClr val="0070C0"/>
                </a:solidFill>
              </a:rPr>
              <a:t>is an abstraction or simplification of reality, designed to include only the essential features that determine the behavior of a real system.</a:t>
            </a:r>
            <a:endParaRPr lang="en-US" sz="4000" dirty="0">
              <a:solidFill>
                <a:srgbClr val="0070C0"/>
              </a:solidFill>
            </a:endParaRPr>
          </a:p>
          <a:p>
            <a:r>
              <a:rPr lang="en-US" sz="3600" dirty="0"/>
              <a:t>A simple equation (model) to represent the financial operations of a company:</a:t>
            </a:r>
          </a:p>
          <a:p>
            <a:endParaRPr lang="en-US" sz="3200" dirty="0"/>
          </a:p>
        </p:txBody>
      </p:sp>
      <p:pic>
        <p:nvPicPr>
          <p:cNvPr id="25602" name="Picture 2"/>
          <p:cNvPicPr>
            <a:picLocks noChangeAspect="1" noChangeArrowheads="1"/>
          </p:cNvPicPr>
          <p:nvPr/>
        </p:nvPicPr>
        <p:blipFill>
          <a:blip r:embed="rId2" cstate="print"/>
          <a:srcRect l="32280" t="58475" r="46875" b="38135"/>
          <a:stretch>
            <a:fillRect/>
          </a:stretch>
        </p:blipFill>
        <p:spPr bwMode="auto">
          <a:xfrm>
            <a:off x="453115" y="4557011"/>
            <a:ext cx="8153500" cy="745464"/>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8370" y="899410"/>
            <a:ext cx="8636080" cy="999240"/>
          </a:xfrm>
        </p:spPr>
        <p:txBody>
          <a:bodyPr>
            <a:noAutofit/>
          </a:bodyPr>
          <a:lstStyle/>
          <a:p>
            <a:r>
              <a:rPr lang="en-US" sz="2800" dirty="0"/>
              <a:t>Management science uses a </a:t>
            </a:r>
            <a:r>
              <a:rPr lang="en-US" sz="2800" i="1" dirty="0"/>
              <a:t>five-step</a:t>
            </a:r>
            <a:r>
              <a:rPr lang="en-US" sz="2800" dirty="0"/>
              <a:t> process that begins in the real world, moves into the model world to solve the problem, then returns to the real world for implementation.</a:t>
            </a:r>
          </a:p>
        </p:txBody>
      </p:sp>
      <p:pic>
        <p:nvPicPr>
          <p:cNvPr id="26626" name="Picture 2"/>
          <p:cNvPicPr>
            <a:picLocks noChangeAspect="1" noChangeArrowheads="1"/>
          </p:cNvPicPr>
          <p:nvPr/>
        </p:nvPicPr>
        <p:blipFill>
          <a:blip r:embed="rId3" cstate="print"/>
          <a:srcRect l="20250" t="45975" r="35439" b="23729"/>
          <a:stretch>
            <a:fillRect/>
          </a:stretch>
        </p:blipFill>
        <p:spPr bwMode="auto">
          <a:xfrm>
            <a:off x="298370" y="2098876"/>
            <a:ext cx="8422343" cy="4003473"/>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98FA9D-3D51-443C-B6A5-8EA0B38FE230}"/>
              </a:ext>
            </a:extLst>
          </p:cNvPr>
          <p:cNvSpPr txBox="1"/>
          <p:nvPr/>
        </p:nvSpPr>
        <p:spPr>
          <a:xfrm>
            <a:off x="403058" y="766732"/>
            <a:ext cx="8337884" cy="4939814"/>
          </a:xfrm>
          <a:prstGeom prst="rect">
            <a:avLst/>
          </a:prstGeom>
          <a:noFill/>
        </p:spPr>
        <p:txBody>
          <a:bodyPr wrap="square">
            <a:spAutoFit/>
          </a:bodyPr>
          <a:lstStyle/>
          <a:p>
            <a:pPr algn="l"/>
            <a:r>
              <a:rPr lang="en-US" sz="2100" b="0" i="0" u="none" strike="noStrike" baseline="0" dirty="0">
                <a:latin typeface="TimesLTStd-Roman"/>
              </a:rPr>
              <a:t>The </a:t>
            </a:r>
            <a:r>
              <a:rPr lang="en-US" sz="2100" b="1" i="0" u="none" strike="noStrike" baseline="0" dirty="0">
                <a:latin typeface="TimesLTStd-Bold"/>
              </a:rPr>
              <a:t>scientific method </a:t>
            </a:r>
            <a:r>
              <a:rPr lang="en-US" sz="2100" b="0" i="0" u="none" strike="noStrike" baseline="0" dirty="0">
                <a:latin typeface="TimesLTStd-Roman"/>
              </a:rPr>
              <a:t>or scientific process is fundamental to scientific investigation and to the acquisition of new knowledge based upon physical evidence by the scientific community.</a:t>
            </a:r>
          </a:p>
          <a:p>
            <a:pPr algn="l"/>
            <a:r>
              <a:rPr lang="en-US" sz="2100" b="0" i="0" u="none" strike="noStrike" baseline="0" dirty="0">
                <a:latin typeface="TimesLTStd-Roman"/>
              </a:rPr>
              <a:t>Scientists use observations and reasoning to propose tentative explanations for natural phenomena, termed </a:t>
            </a:r>
            <a:r>
              <a:rPr lang="en-US" sz="2100" b="0" i="1" u="none" strike="noStrike" baseline="0" dirty="0">
                <a:latin typeface="TimesLTStd-Italic"/>
              </a:rPr>
              <a:t>hypotheses</a:t>
            </a:r>
            <a:r>
              <a:rPr lang="en-US" sz="2100" b="0" i="0" u="none" strike="noStrike" baseline="0" dirty="0">
                <a:latin typeface="TimesLTStd-Roman"/>
              </a:rPr>
              <a:t>. </a:t>
            </a:r>
            <a:r>
              <a:rPr lang="en-US" sz="2100" b="1" i="0" u="none" strike="noStrike" baseline="0" dirty="0">
                <a:latin typeface="TimesLTStd-Bold"/>
              </a:rPr>
              <a:t>Engineering problem solving </a:t>
            </a:r>
            <a:r>
              <a:rPr lang="en-US" sz="2100" b="0" i="0" u="none" strike="noStrike" baseline="0" dirty="0">
                <a:latin typeface="TimesLTStd-Roman"/>
              </a:rPr>
              <a:t>is more applied and is different to some extent from the scientific method.</a:t>
            </a:r>
          </a:p>
          <a:p>
            <a:pPr algn="l"/>
            <a:endParaRPr lang="en-US" sz="2100" b="0" i="0" u="none" strike="noStrike" baseline="0" dirty="0">
              <a:latin typeface="TimesLTStd-Roman"/>
            </a:endParaRPr>
          </a:p>
          <a:p>
            <a:pPr algn="l"/>
            <a:r>
              <a:rPr lang="en-US" sz="2100" b="1" i="0" u="none" strike="noStrike" baseline="0" dirty="0">
                <a:latin typeface="TimesLTStd-Bold"/>
              </a:rPr>
              <a:t>Scientific Method 				Engineering Problem Solving Approach</a:t>
            </a:r>
          </a:p>
          <a:p>
            <a:pPr algn="l"/>
            <a:r>
              <a:rPr lang="en-US" sz="2100" b="0" i="0" u="none" strike="noStrike" baseline="0" dirty="0">
                <a:latin typeface="TimesLTStd-Roman"/>
              </a:rPr>
              <a:t>• Define the problem. 				• Define the problem.</a:t>
            </a:r>
          </a:p>
          <a:p>
            <a:pPr algn="l"/>
            <a:r>
              <a:rPr lang="en-US" sz="2100" b="0" i="0" u="none" strike="noStrike" baseline="0" dirty="0">
                <a:latin typeface="TimesLTStd-Roman"/>
              </a:rPr>
              <a:t>• Collect data. 					• Collect and analyze the data.</a:t>
            </a:r>
          </a:p>
          <a:p>
            <a:pPr algn="l"/>
            <a:r>
              <a:rPr lang="en-US" sz="2100" b="0" i="0" u="none" strike="noStrike" baseline="0" dirty="0">
                <a:latin typeface="TimesLTStd-Roman"/>
              </a:rPr>
              <a:t>• Develop hypotheses. 			• Search for solutions.</a:t>
            </a:r>
          </a:p>
          <a:p>
            <a:pPr algn="l"/>
            <a:r>
              <a:rPr lang="en-US" sz="2100" b="0" i="0" u="none" strike="noStrike" baseline="0" dirty="0">
                <a:latin typeface="TimesLTStd-Roman"/>
              </a:rPr>
              <a:t>• Test hypotheses.					• Evaluate alternatives.</a:t>
            </a:r>
          </a:p>
          <a:p>
            <a:pPr algn="l"/>
            <a:r>
              <a:rPr lang="en-US" sz="2100" b="0" i="0" u="none" strike="noStrike" baseline="0" dirty="0">
                <a:latin typeface="TimesLTStd-Roman"/>
              </a:rPr>
              <a:t>• Analyze results. 				• Select solution and evaluate the impact.</a:t>
            </a:r>
          </a:p>
          <a:p>
            <a:pPr algn="l"/>
            <a:r>
              <a:rPr lang="en-US" sz="2100" b="0" i="0" u="none" strike="noStrike" baseline="0" dirty="0">
                <a:latin typeface="TimesLTStd-Roman"/>
              </a:rPr>
              <a:t>• Draw conclusion.</a:t>
            </a:r>
            <a:endParaRPr lang="en-US" sz="2100" dirty="0"/>
          </a:p>
        </p:txBody>
      </p:sp>
    </p:spTree>
    <p:extLst>
      <p:ext uri="{BB962C8B-B14F-4D97-AF65-F5344CB8AC3E}">
        <p14:creationId xmlns:p14="http://schemas.microsoft.com/office/powerpoint/2010/main" val="2789923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1201738" y="274638"/>
            <a:ext cx="7942262" cy="1143000"/>
          </a:xfrm>
        </p:spPr>
        <p:txBody>
          <a:bodyPr>
            <a:normAutofit/>
          </a:bodyPr>
          <a:lstStyle/>
          <a:p>
            <a:pPr>
              <a:defRPr/>
            </a:pPr>
            <a:r>
              <a:rPr lang="en-US" dirty="0"/>
              <a:t>Tools for Decision Making</a:t>
            </a:r>
          </a:p>
        </p:txBody>
      </p:sp>
      <p:sp>
        <p:nvSpPr>
          <p:cNvPr id="9219" name="Rectangle 3"/>
          <p:cNvSpPr>
            <a:spLocks noGrp="1" noChangeArrowheads="1"/>
          </p:cNvSpPr>
          <p:nvPr>
            <p:ph idx="4294967295"/>
          </p:nvPr>
        </p:nvSpPr>
        <p:spPr>
          <a:xfrm>
            <a:off x="346414" y="1417638"/>
            <a:ext cx="8647684" cy="4852987"/>
          </a:xfrm>
        </p:spPr>
        <p:txBody>
          <a:bodyPr>
            <a:normAutofit fontScale="92500" lnSpcReduction="10000"/>
          </a:bodyPr>
          <a:lstStyle/>
          <a:p>
            <a:pPr>
              <a:buNone/>
              <a:defRPr/>
            </a:pPr>
            <a:r>
              <a:rPr lang="en-US" sz="3200" b="1" dirty="0"/>
              <a:t>Categories of Decision Making</a:t>
            </a:r>
          </a:p>
          <a:p>
            <a:pPr>
              <a:defRPr/>
            </a:pPr>
            <a:r>
              <a:rPr lang="en-US" sz="2800" dirty="0"/>
              <a:t>Decision Making under Certainty</a:t>
            </a:r>
          </a:p>
          <a:p>
            <a:pPr lvl="1">
              <a:defRPr/>
            </a:pPr>
            <a:r>
              <a:rPr lang="en-US" sz="2800" dirty="0">
                <a:cs typeface="Times New Roman" pitchFamily="26" charset="0"/>
              </a:rPr>
              <a:t>Only one state of nature exists.</a:t>
            </a:r>
            <a:endParaRPr lang="en-US" sz="2800" dirty="0"/>
          </a:p>
          <a:p>
            <a:pPr lvl="1">
              <a:defRPr/>
            </a:pPr>
            <a:r>
              <a:rPr lang="en-US" sz="2800" dirty="0"/>
              <a:t>Linear Programming</a:t>
            </a:r>
          </a:p>
          <a:p>
            <a:pPr>
              <a:defRPr/>
            </a:pPr>
            <a:r>
              <a:rPr lang="en-US" sz="2800" dirty="0"/>
              <a:t>Decision Making under Risk</a:t>
            </a:r>
          </a:p>
          <a:p>
            <a:pPr lvl="1">
              <a:defRPr/>
            </a:pPr>
            <a:r>
              <a:rPr lang="en-US" sz="2800" dirty="0">
                <a:cs typeface="Times New Roman" pitchFamily="26" charset="0"/>
              </a:rPr>
              <a:t>Probabilities for states of natures are known.</a:t>
            </a:r>
            <a:endParaRPr lang="en-US" sz="2800" dirty="0"/>
          </a:p>
          <a:p>
            <a:pPr lvl="1">
              <a:defRPr/>
            </a:pPr>
            <a:r>
              <a:rPr lang="en-US" sz="2800" dirty="0"/>
              <a:t>Expected value, Decision trees, Queuing theory, and Simulation</a:t>
            </a:r>
          </a:p>
          <a:p>
            <a:pPr>
              <a:defRPr/>
            </a:pPr>
            <a:r>
              <a:rPr lang="en-US" sz="2800" dirty="0"/>
              <a:t>Decision Making under Uncertainty</a:t>
            </a:r>
          </a:p>
          <a:p>
            <a:pPr lvl="1">
              <a:defRPr/>
            </a:pPr>
            <a:r>
              <a:rPr lang="en-US" sz="2800" dirty="0">
                <a:cs typeface="Times New Roman" pitchFamily="26" charset="0"/>
              </a:rPr>
              <a:t>Probabilities for states of natures are unknown.</a:t>
            </a:r>
            <a:endParaRPr lang="en-US" sz="2800" dirty="0"/>
          </a:p>
          <a:p>
            <a:pPr lvl="1">
              <a:defRPr/>
            </a:pPr>
            <a:r>
              <a:rPr lang="en-US" sz="2800" dirty="0"/>
              <a:t>Game theory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4294967295"/>
            <p:extLst>
              <p:ext uri="{D42A27DB-BD31-4B8C-83A1-F6EECF244321}">
                <p14:modId xmlns:p14="http://schemas.microsoft.com/office/powerpoint/2010/main" val="370033049"/>
              </p:ext>
            </p:extLst>
          </p:nvPr>
        </p:nvGraphicFramePr>
        <p:xfrm>
          <a:off x="389014" y="380115"/>
          <a:ext cx="8380232" cy="5781408"/>
        </p:xfrm>
        <a:graphic>
          <a:graphicData uri="http://schemas.openxmlformats.org/drawingml/2006/table">
            <a:tbl>
              <a:tblPr/>
              <a:tblGrid>
                <a:gridCol w="2125459">
                  <a:extLst>
                    <a:ext uri="{9D8B030D-6E8A-4147-A177-3AD203B41FA5}">
                      <a16:colId xmlns:a16="http://schemas.microsoft.com/office/drawing/2014/main" val="20000"/>
                    </a:ext>
                  </a:extLst>
                </a:gridCol>
                <a:gridCol w="904114">
                  <a:extLst>
                    <a:ext uri="{9D8B030D-6E8A-4147-A177-3AD203B41FA5}">
                      <a16:colId xmlns:a16="http://schemas.microsoft.com/office/drawing/2014/main" val="20001"/>
                    </a:ext>
                  </a:extLst>
                </a:gridCol>
                <a:gridCol w="904114">
                  <a:extLst>
                    <a:ext uri="{9D8B030D-6E8A-4147-A177-3AD203B41FA5}">
                      <a16:colId xmlns:a16="http://schemas.microsoft.com/office/drawing/2014/main" val="20002"/>
                    </a:ext>
                  </a:extLst>
                </a:gridCol>
                <a:gridCol w="1332377">
                  <a:extLst>
                    <a:ext uri="{9D8B030D-6E8A-4147-A177-3AD203B41FA5}">
                      <a16:colId xmlns:a16="http://schemas.microsoft.com/office/drawing/2014/main" val="20003"/>
                    </a:ext>
                  </a:extLst>
                </a:gridCol>
                <a:gridCol w="872390">
                  <a:extLst>
                    <a:ext uri="{9D8B030D-6E8A-4147-A177-3AD203B41FA5}">
                      <a16:colId xmlns:a16="http://schemas.microsoft.com/office/drawing/2014/main" val="20004"/>
                    </a:ext>
                  </a:extLst>
                </a:gridCol>
                <a:gridCol w="1332377">
                  <a:extLst>
                    <a:ext uri="{9D8B030D-6E8A-4147-A177-3AD203B41FA5}">
                      <a16:colId xmlns:a16="http://schemas.microsoft.com/office/drawing/2014/main" val="20005"/>
                    </a:ext>
                  </a:extLst>
                </a:gridCol>
                <a:gridCol w="909401">
                  <a:extLst>
                    <a:ext uri="{9D8B030D-6E8A-4147-A177-3AD203B41FA5}">
                      <a16:colId xmlns:a16="http://schemas.microsoft.com/office/drawing/2014/main" val="20006"/>
                    </a:ext>
                  </a:extLst>
                </a:gridCol>
              </a:tblGrid>
              <a:tr h="573587">
                <a:tc gridSpan="6">
                  <a:txBody>
                    <a:bodyPr/>
                    <a:lstStyle/>
                    <a:p>
                      <a:pPr algn="l" fontAlgn="b"/>
                      <a:r>
                        <a:rPr lang="en-US" sz="2400" b="1" i="0" u="sng" strike="noStrike" dirty="0">
                          <a:solidFill>
                            <a:srgbClr val="000000"/>
                          </a:solidFill>
                          <a:latin typeface="Calibri"/>
                        </a:rPr>
                        <a:t>Pay-off Table</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2800" b="0" i="0" u="none" strike="noStrike">
                        <a:solidFill>
                          <a:srgbClr val="000000"/>
                        </a:solidFill>
                        <a:latin typeface="Calibri"/>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573587">
                <a:tc>
                  <a:txBody>
                    <a:bodyPr/>
                    <a:lstStyle/>
                    <a:p>
                      <a:pPr algn="ctr" fontAlgn="b"/>
                      <a:endParaRPr lang="en-US" sz="2800" b="0" i="0" u="none" strike="noStrike">
                        <a:solidFill>
                          <a:srgbClr val="000000"/>
                        </a:solidFill>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gridSpan="6">
                  <a:txBody>
                    <a:bodyPr/>
                    <a:lstStyle/>
                    <a:p>
                      <a:pPr algn="ctr" fontAlgn="b"/>
                      <a:r>
                        <a:rPr lang="en-US" sz="2000" b="1" i="0" u="none" strike="noStrike" dirty="0">
                          <a:solidFill>
                            <a:srgbClr val="000000"/>
                          </a:solidFill>
                          <a:latin typeface="Calibri"/>
                        </a:rPr>
                        <a:t>State of Nature/Probability</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573587">
                <a:tc>
                  <a:txBody>
                    <a:bodyPr/>
                    <a:lstStyle/>
                    <a:p>
                      <a:pPr algn="ctr" fontAlgn="b"/>
                      <a:r>
                        <a:rPr lang="en-US" sz="2800" b="0" i="0" u="none" strike="noStrike" dirty="0">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7E4BC"/>
                    </a:solidFill>
                  </a:tcPr>
                </a:tc>
                <a:tc>
                  <a:txBody>
                    <a:bodyPr/>
                    <a:lstStyle/>
                    <a:p>
                      <a:pPr algn="ctr" fontAlgn="b"/>
                      <a:r>
                        <a:rPr lang="en-US" sz="2000" b="0" i="0" u="none" strike="noStrike" dirty="0">
                          <a:solidFill>
                            <a:srgbClr val="000000"/>
                          </a:solidFill>
                          <a:latin typeface="Calibri"/>
                        </a:rPr>
                        <a:t>N1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n-US" sz="2000" b="0" i="0" u="none" strike="noStrike">
                          <a:solidFill>
                            <a:srgbClr val="000000"/>
                          </a:solidFill>
                          <a:latin typeface="Calibri"/>
                        </a:rPr>
                        <a:t>N2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n-US" sz="2000" b="0" i="0" u="none" strike="noStrike">
                          <a:solidFill>
                            <a:srgbClr val="00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n-US" sz="2000" b="0" i="0" u="none" strike="noStrike">
                          <a:solidFill>
                            <a:srgbClr val="000000"/>
                          </a:solidFill>
                          <a:latin typeface="Calibri"/>
                        </a:rPr>
                        <a:t>Nj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n-US" sz="2000" b="0" i="0" u="none" strike="noStrike">
                          <a:solidFill>
                            <a:srgbClr val="00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n-US" sz="2000" b="0" i="0" u="none" strike="noStrike">
                          <a:solidFill>
                            <a:srgbClr val="000000"/>
                          </a:solidFill>
                          <a:latin typeface="Calibri"/>
                        </a:rPr>
                        <a:t>Nn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extLst>
                  <a:ext uri="{0D108BD9-81ED-4DB2-BD59-A6C34878D82A}">
                    <a16:rowId xmlns:a16="http://schemas.microsoft.com/office/drawing/2014/main" val="10002"/>
                  </a:ext>
                </a:extLst>
              </a:tr>
              <a:tr h="573587">
                <a:tc>
                  <a:txBody>
                    <a:bodyPr/>
                    <a:lstStyle/>
                    <a:p>
                      <a:pPr algn="ctr" fontAlgn="b"/>
                      <a:r>
                        <a:rPr lang="en-US" sz="2000" b="1" i="0" u="none" strike="noStrike" dirty="0">
                          <a:solidFill>
                            <a:srgbClr val="000000"/>
                          </a:solidFill>
                          <a:latin typeface="Calibri"/>
                        </a:rPr>
                        <a:t>Alternative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n-US" sz="2000" b="0" i="0" u="none" strike="noStrike" dirty="0">
                          <a:solidFill>
                            <a:srgbClr val="000000"/>
                          </a:solidFill>
                          <a:latin typeface="Calibri"/>
                        </a:rPr>
                        <a:t>P1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n-US" sz="2000" b="0" i="0" u="none" strike="noStrike" dirty="0">
                          <a:solidFill>
                            <a:srgbClr val="000000"/>
                          </a:solidFill>
                          <a:latin typeface="Calibri"/>
                        </a:rPr>
                        <a:t>P2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n-US" sz="2000" b="0" i="0" u="none" strike="noStrike">
                          <a:solidFill>
                            <a:srgbClr val="00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n-US" sz="2000" b="0" i="0" u="none" strike="noStrike" dirty="0">
                          <a:solidFill>
                            <a:srgbClr val="000000"/>
                          </a:solidFill>
                          <a:latin typeface="Calibri"/>
                        </a:rPr>
                        <a:t>Pj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n-US" sz="2000" b="0" i="0" u="none" strike="noStrike">
                          <a:solidFill>
                            <a:srgbClr val="00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n-US" sz="2000" b="0" i="0" u="none" strike="noStrike">
                          <a:solidFill>
                            <a:srgbClr val="000000"/>
                          </a:solidFill>
                          <a:latin typeface="Calibri"/>
                        </a:rPr>
                        <a:t>Pn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extLst>
                  <a:ext uri="{0D108BD9-81ED-4DB2-BD59-A6C34878D82A}">
                    <a16:rowId xmlns:a16="http://schemas.microsoft.com/office/drawing/2014/main" val="10003"/>
                  </a:ext>
                </a:extLst>
              </a:tr>
              <a:tr h="573587">
                <a:tc>
                  <a:txBody>
                    <a:bodyPr/>
                    <a:lstStyle/>
                    <a:p>
                      <a:pPr algn="ctr" fontAlgn="b"/>
                      <a:r>
                        <a:rPr lang="en-US" sz="2000" b="0" i="0" u="none" strike="noStrike" dirty="0">
                          <a:solidFill>
                            <a:srgbClr val="000000"/>
                          </a:solidFill>
                          <a:latin typeface="Calibri"/>
                        </a:rPr>
                        <a:t>A1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n-US" sz="2000" b="0" i="0" u="none" strike="noStrike" dirty="0">
                          <a:solidFill>
                            <a:srgbClr val="000000"/>
                          </a:solidFill>
                          <a:latin typeface="Calibri"/>
                        </a:rPr>
                        <a:t>O11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dirty="0">
                          <a:solidFill>
                            <a:srgbClr val="000000"/>
                          </a:solidFill>
                          <a:latin typeface="Calibri"/>
                        </a:rPr>
                        <a:t>O12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dirty="0">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latin typeface="Calibri"/>
                        </a:rPr>
                        <a:t>O1j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latin typeface="Calibri"/>
                        </a:rPr>
                        <a:t>O1n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extLst>
                  <a:ext uri="{0D108BD9-81ED-4DB2-BD59-A6C34878D82A}">
                    <a16:rowId xmlns:a16="http://schemas.microsoft.com/office/drawing/2014/main" val="10004"/>
                  </a:ext>
                </a:extLst>
              </a:tr>
              <a:tr h="573587">
                <a:tc>
                  <a:txBody>
                    <a:bodyPr/>
                    <a:lstStyle/>
                    <a:p>
                      <a:pPr algn="ctr" fontAlgn="b"/>
                      <a:r>
                        <a:rPr lang="en-US" sz="2000" b="0" i="0" u="none" strike="noStrike" dirty="0">
                          <a:solidFill>
                            <a:srgbClr val="000000"/>
                          </a:solidFill>
                          <a:latin typeface="Calibri"/>
                        </a:rPr>
                        <a:t>A2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n-US" sz="2000" b="0" i="0" u="none" strike="noStrike">
                          <a:solidFill>
                            <a:srgbClr val="000000"/>
                          </a:solidFill>
                          <a:latin typeface="Calibri"/>
                        </a:rPr>
                        <a:t>O21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latin typeface="Calibri"/>
                        </a:rPr>
                        <a:t>O22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dirty="0">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dirty="0">
                          <a:solidFill>
                            <a:srgbClr val="000000"/>
                          </a:solidFill>
                          <a:latin typeface="Calibri"/>
                        </a:rPr>
                        <a:t>O2j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latin typeface="Calibri"/>
                        </a:rPr>
                        <a:t>O2n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extLst>
                  <a:ext uri="{0D108BD9-81ED-4DB2-BD59-A6C34878D82A}">
                    <a16:rowId xmlns:a16="http://schemas.microsoft.com/office/drawing/2014/main" val="10005"/>
                  </a:ext>
                </a:extLst>
              </a:tr>
              <a:tr h="573587">
                <a:tc>
                  <a:txBody>
                    <a:bodyPr/>
                    <a:lstStyle/>
                    <a:p>
                      <a:pPr algn="ctr" fontAlgn="b"/>
                      <a:r>
                        <a:rPr lang="en-US" sz="2000" b="0" i="0" u="none" strike="noStrike" dirty="0">
                          <a:solidFill>
                            <a:srgbClr val="00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n-US" sz="2000" b="0" i="0" u="none" strike="noStrike">
                          <a:solidFill>
                            <a:srgbClr val="00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extLst>
                  <a:ext uri="{0D108BD9-81ED-4DB2-BD59-A6C34878D82A}">
                    <a16:rowId xmlns:a16="http://schemas.microsoft.com/office/drawing/2014/main" val="10006"/>
                  </a:ext>
                </a:extLst>
              </a:tr>
              <a:tr h="573587">
                <a:tc>
                  <a:txBody>
                    <a:bodyPr/>
                    <a:lstStyle/>
                    <a:p>
                      <a:pPr algn="ctr" fontAlgn="b"/>
                      <a:r>
                        <a:rPr lang="en-US" sz="2000" b="0" i="0" u="none" strike="noStrike" dirty="0">
                          <a:solidFill>
                            <a:srgbClr val="000000"/>
                          </a:solidFill>
                          <a:latin typeface="Calibri"/>
                        </a:rPr>
                        <a:t>Ai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endParaRPr lang="en-US" sz="2000" b="0" i="0" u="none" strike="noStrike" dirty="0">
                        <a:solidFill>
                          <a:srgbClr val="000000"/>
                        </a:solidFill>
                        <a:latin typeface="Calibri"/>
                      </a:endParaRPr>
                    </a:p>
                    <a:p>
                      <a:pPr algn="ctr" fontAlgn="b"/>
                      <a:r>
                        <a:rPr lang="en-US" sz="2000" b="0" i="0" u="none" strike="noStrike" dirty="0">
                          <a:solidFill>
                            <a:srgbClr val="000000"/>
                          </a:solidFill>
                          <a:latin typeface="Calibri"/>
                        </a:rPr>
                        <a:t>Oi1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dirty="0">
                          <a:solidFill>
                            <a:srgbClr val="000000"/>
                          </a:solidFill>
                          <a:latin typeface="Calibri"/>
                        </a:rPr>
                        <a:t>Oi2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dirty="0">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dirty="0" err="1">
                          <a:solidFill>
                            <a:srgbClr val="000000"/>
                          </a:solidFill>
                          <a:latin typeface="Calibri"/>
                        </a:rPr>
                        <a:t>Oij</a:t>
                      </a:r>
                      <a:endParaRPr lang="en-US" sz="20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dirty="0">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dirty="0" err="1">
                          <a:solidFill>
                            <a:srgbClr val="000000"/>
                          </a:solidFill>
                          <a:latin typeface="Calibri"/>
                        </a:rPr>
                        <a:t>Oin</a:t>
                      </a:r>
                      <a:endParaRPr lang="en-US" sz="20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extLst>
                  <a:ext uri="{0D108BD9-81ED-4DB2-BD59-A6C34878D82A}">
                    <a16:rowId xmlns:a16="http://schemas.microsoft.com/office/drawing/2014/main" val="10007"/>
                  </a:ext>
                </a:extLst>
              </a:tr>
              <a:tr h="573587">
                <a:tc>
                  <a:txBody>
                    <a:bodyPr/>
                    <a:lstStyle/>
                    <a:p>
                      <a:pPr algn="ctr" fontAlgn="b"/>
                      <a:r>
                        <a:rPr lang="en-US" sz="2000" b="0" i="0" u="none" strike="noStrike" dirty="0">
                          <a:solidFill>
                            <a:srgbClr val="00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n-US" sz="2000" b="0" i="0" u="none" strike="noStrike" dirty="0">
                          <a:solidFill>
                            <a:srgbClr val="00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dirty="0">
                          <a:solidFill>
                            <a:srgbClr val="00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a:solidFill>
                            <a:srgbClr val="000000"/>
                          </a:solidFill>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extLst>
                  <a:ext uri="{0D108BD9-81ED-4DB2-BD59-A6C34878D82A}">
                    <a16:rowId xmlns:a16="http://schemas.microsoft.com/office/drawing/2014/main" val="10008"/>
                  </a:ext>
                </a:extLst>
              </a:tr>
              <a:tr h="573587">
                <a:tc>
                  <a:txBody>
                    <a:bodyPr/>
                    <a:lstStyle/>
                    <a:p>
                      <a:pPr algn="ctr" fontAlgn="b"/>
                      <a:r>
                        <a:rPr lang="en-US" sz="2000" b="0" i="0" u="none" strike="noStrike" dirty="0">
                          <a:solidFill>
                            <a:srgbClr val="000000"/>
                          </a:solidFill>
                          <a:latin typeface="Calibri"/>
                        </a:rPr>
                        <a:t>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n-US" sz="2000" b="0" i="0" u="none" strike="noStrike" dirty="0">
                          <a:solidFill>
                            <a:srgbClr val="000000"/>
                          </a:solidFill>
                          <a:latin typeface="Calibri"/>
                        </a:rPr>
                        <a:t>Om1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dirty="0">
                          <a:solidFill>
                            <a:srgbClr val="000000"/>
                          </a:solidFill>
                          <a:latin typeface="Calibri"/>
                        </a:rPr>
                        <a:t>Om2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dirty="0">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dirty="0" err="1">
                          <a:solidFill>
                            <a:srgbClr val="000000"/>
                          </a:solidFill>
                          <a:latin typeface="Calibri"/>
                        </a:rPr>
                        <a:t>Omj</a:t>
                      </a:r>
                      <a:endParaRPr lang="en-US" sz="20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dirty="0">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2000" b="0" i="0" u="none" strike="noStrike" dirty="0" err="1">
                          <a:solidFill>
                            <a:srgbClr val="000000"/>
                          </a:solidFill>
                          <a:latin typeface="Calibri"/>
                        </a:rPr>
                        <a:t>Omn</a:t>
                      </a:r>
                      <a:endParaRPr lang="en-US" sz="20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4294967295"/>
          </p:nvPr>
        </p:nvSpPr>
        <p:spPr>
          <a:xfrm>
            <a:off x="490927" y="647049"/>
            <a:ext cx="8413229" cy="5214105"/>
          </a:xfrm>
        </p:spPr>
        <p:txBody>
          <a:bodyPr>
            <a:normAutofit lnSpcReduction="10000"/>
          </a:bodyPr>
          <a:lstStyle/>
          <a:p>
            <a:pPr>
              <a:buNone/>
            </a:pPr>
            <a:r>
              <a:rPr lang="en-US" sz="5400" dirty="0"/>
              <a:t>Decision Making under Certainty</a:t>
            </a:r>
            <a:endParaRPr lang="en-US" sz="5400" dirty="0">
              <a:cs typeface="Times New Roman" pitchFamily="26" charset="0"/>
            </a:endParaRPr>
          </a:p>
          <a:p>
            <a:pPr lvl="1"/>
            <a:r>
              <a:rPr lang="en-US" sz="4800" dirty="0">
                <a:cs typeface="Times New Roman" pitchFamily="26" charset="0"/>
              </a:rPr>
              <a:t>Linear programming</a:t>
            </a:r>
          </a:p>
          <a:p>
            <a:pPr lvl="2"/>
            <a:r>
              <a:rPr lang="en-US" sz="4000" dirty="0">
                <a:cs typeface="Times New Roman" pitchFamily="26" charset="0"/>
              </a:rPr>
              <a:t>Graphical solution</a:t>
            </a:r>
          </a:p>
          <a:p>
            <a:pPr lvl="2"/>
            <a:r>
              <a:rPr lang="en-US" sz="4000" dirty="0">
                <a:cs typeface="Times New Roman" pitchFamily="26" charset="0"/>
              </a:rPr>
              <a:t>Simplex method</a:t>
            </a:r>
          </a:p>
          <a:p>
            <a:pPr lvl="2"/>
            <a:r>
              <a:rPr lang="en-US" sz="4000" dirty="0">
                <a:cs typeface="Times New Roman" pitchFamily="26" charset="0"/>
              </a:rPr>
              <a:t>Computer software</a:t>
            </a:r>
          </a:p>
          <a:p>
            <a:pPr lvl="1"/>
            <a:r>
              <a:rPr lang="en-US" sz="4800" dirty="0">
                <a:cs typeface="Times New Roman" pitchFamily="26" charset="0"/>
              </a:rPr>
              <a:t>Non-linear programming</a:t>
            </a:r>
          </a:p>
          <a:p>
            <a:pPr lvl="1"/>
            <a:r>
              <a:rPr lang="en-US" sz="4800" dirty="0">
                <a:cs typeface="Times New Roman" pitchFamily="26" charset="0"/>
              </a:rPr>
              <a:t>Engineering Economic Analysis</a:t>
            </a:r>
            <a:endParaRPr lang="en-US" sz="4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srcRect l="37402" t="36229" r="23051" b="22458"/>
          <a:stretch>
            <a:fillRect/>
          </a:stretch>
        </p:blipFill>
        <p:spPr bwMode="auto">
          <a:xfrm>
            <a:off x="242826" y="886261"/>
            <a:ext cx="8658348" cy="5085477"/>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4294967295"/>
          </p:nvPr>
        </p:nvSpPr>
        <p:spPr>
          <a:xfrm>
            <a:off x="800100" y="1231666"/>
            <a:ext cx="7543800" cy="4022725"/>
          </a:xfrm>
        </p:spPr>
        <p:txBody>
          <a:bodyPr>
            <a:normAutofit/>
          </a:bodyPr>
          <a:lstStyle/>
          <a:p>
            <a:pPr>
              <a:lnSpc>
                <a:spcPct val="90000"/>
              </a:lnSpc>
              <a:defRPr/>
            </a:pPr>
            <a:r>
              <a:rPr lang="en-US" sz="4400" dirty="0"/>
              <a:t>Steps in solving Linear Programming</a:t>
            </a:r>
          </a:p>
          <a:p>
            <a:pPr marL="860425" lvl="1" indent="-457200">
              <a:lnSpc>
                <a:spcPct val="90000"/>
              </a:lnSpc>
              <a:buFont typeface="+mj-lt"/>
              <a:buAutoNum type="arabicPeriod"/>
              <a:defRPr/>
            </a:pPr>
            <a:r>
              <a:rPr lang="en-US" sz="4000" dirty="0"/>
              <a:t>State the problem</a:t>
            </a:r>
          </a:p>
          <a:p>
            <a:pPr marL="860425" lvl="1" indent="-457200">
              <a:lnSpc>
                <a:spcPct val="90000"/>
              </a:lnSpc>
              <a:buFont typeface="+mj-lt"/>
              <a:buAutoNum type="arabicPeriod"/>
              <a:defRPr/>
            </a:pPr>
            <a:r>
              <a:rPr lang="en-US" sz="4000" dirty="0"/>
              <a:t>Identify decision variables</a:t>
            </a:r>
          </a:p>
          <a:p>
            <a:pPr marL="860425" lvl="1" indent="-457200">
              <a:lnSpc>
                <a:spcPct val="90000"/>
              </a:lnSpc>
              <a:buFont typeface="+mj-lt"/>
              <a:buAutoNum type="arabicPeriod"/>
              <a:defRPr/>
            </a:pPr>
            <a:r>
              <a:rPr lang="en-US" sz="4000" dirty="0"/>
              <a:t>Objective function</a:t>
            </a:r>
          </a:p>
          <a:p>
            <a:pPr marL="860425" lvl="1" indent="-457200">
              <a:lnSpc>
                <a:spcPct val="90000"/>
              </a:lnSpc>
              <a:buFont typeface="+mj-lt"/>
              <a:buAutoNum type="arabicPeriod"/>
              <a:defRPr/>
            </a:pPr>
            <a:r>
              <a:rPr lang="en-US" sz="4000" dirty="0"/>
              <a:t>Constraints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3">
            <a:hlinkClick r:id="" action="ppaction://ole?verb=0"/>
          </p:cNvPr>
          <p:cNvGraphicFramePr>
            <a:graphicFrameLocks noGrp="1"/>
          </p:cNvGraphicFramePr>
          <p:nvPr>
            <p:ph idx="4294967295"/>
            <p:extLst>
              <p:ext uri="{D42A27DB-BD31-4B8C-83A1-F6EECF244321}">
                <p14:modId xmlns:p14="http://schemas.microsoft.com/office/powerpoint/2010/main" val="4108274781"/>
              </p:ext>
            </p:extLst>
          </p:nvPr>
        </p:nvGraphicFramePr>
        <p:xfrm>
          <a:off x="861935" y="944562"/>
          <a:ext cx="7772400" cy="4968875"/>
        </p:xfrm>
        <a:graphic>
          <a:graphicData uri="http://schemas.openxmlformats.org/presentationml/2006/ole">
            <mc:AlternateContent xmlns:mc="http://schemas.openxmlformats.org/markup-compatibility/2006">
              <mc:Choice xmlns:v="urn:schemas-microsoft-com:vml" Requires="v">
                <p:oleObj spid="_x0000_s1026" name="MS Org Chart" r:id="rId3" imgW="6737040" imgH="3682800" progId="">
                  <p:embed followColorScheme="full"/>
                </p:oleObj>
              </mc:Choice>
              <mc:Fallback>
                <p:oleObj name="MS Org Chart" r:id="rId3" imgW="6737040" imgH="3682800" progId="">
                  <p:embed followColorScheme="full"/>
                  <p:pic>
                    <p:nvPicPr>
                      <p:cNvPr id="1026" name="Object 3">
                        <a:hlinkClick r:id="" action="ppaction://ole?verb=0"/>
                      </p:cNvPr>
                      <p:cNvPicPr>
                        <a:picLocks noChangeArrowheads="1"/>
                      </p:cNvPicPr>
                      <p:nvPr/>
                    </p:nvPicPr>
                    <p:blipFill>
                      <a:blip r:embed="rId4"/>
                      <a:srcRect/>
                      <a:stretch>
                        <a:fillRect/>
                      </a:stretch>
                    </p:blipFill>
                    <p:spPr bwMode="auto">
                      <a:xfrm>
                        <a:off x="861935" y="944562"/>
                        <a:ext cx="77724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20964" t="40678" r="35440" b="30932"/>
          <a:stretch>
            <a:fillRect/>
          </a:stretch>
        </p:blipFill>
        <p:spPr bwMode="auto">
          <a:xfrm>
            <a:off x="307074" y="899409"/>
            <a:ext cx="8529851" cy="4661942"/>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cstate="print"/>
          <a:srcRect l="20964" t="40678" r="35440" b="30932"/>
          <a:stretch>
            <a:fillRect/>
          </a:stretch>
        </p:blipFill>
        <p:spPr bwMode="auto">
          <a:xfrm>
            <a:off x="102358" y="374754"/>
            <a:ext cx="8939283" cy="3747541"/>
          </a:xfrm>
          <a:prstGeom prst="rect">
            <a:avLst/>
          </a:prstGeom>
          <a:noFill/>
          <a:ln w="9525">
            <a:noFill/>
            <a:miter lim="800000"/>
            <a:headEnd/>
            <a:tailEnd/>
          </a:ln>
        </p:spPr>
      </p:pic>
      <p:pic>
        <p:nvPicPr>
          <p:cNvPr id="18435" name="Picture 3"/>
          <p:cNvPicPr>
            <a:picLocks noChangeAspect="1" noChangeArrowheads="1"/>
          </p:cNvPicPr>
          <p:nvPr/>
        </p:nvPicPr>
        <p:blipFill rotWithShape="1">
          <a:blip r:embed="rId3" cstate="print"/>
          <a:srcRect l="20578" t="69015" r="43481" b="18485"/>
          <a:stretch/>
        </p:blipFill>
        <p:spPr bwMode="auto">
          <a:xfrm>
            <a:off x="314793" y="4314949"/>
            <a:ext cx="8597514" cy="1681117"/>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l="25848" t="36441" r="40204" b="10381"/>
          <a:stretch>
            <a:fillRect/>
          </a:stretch>
        </p:blipFill>
        <p:spPr bwMode="auto">
          <a:xfrm>
            <a:off x="359763" y="121946"/>
            <a:ext cx="8349521" cy="6117181"/>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75937" y="707011"/>
            <a:ext cx="8188377" cy="5169133"/>
          </a:xfrm>
        </p:spPr>
        <p:txBody>
          <a:bodyPr>
            <a:normAutofit/>
          </a:bodyPr>
          <a:lstStyle/>
          <a:p>
            <a:r>
              <a:rPr lang="en-US" sz="4400" dirty="0">
                <a:cs typeface="Times New Roman" pitchFamily="26" charset="0"/>
              </a:rPr>
              <a:t>Engineering Economic Analysis</a:t>
            </a:r>
          </a:p>
          <a:p>
            <a:pPr lvl="1"/>
            <a:r>
              <a:rPr lang="en-US" sz="4000" dirty="0">
                <a:cs typeface="Times New Roman" pitchFamily="26" charset="0"/>
              </a:rPr>
              <a:t>Time Value of Money</a:t>
            </a:r>
          </a:p>
          <a:p>
            <a:pPr lvl="1"/>
            <a:r>
              <a:rPr lang="en-US" sz="4000" dirty="0">
                <a:cs typeface="Times New Roman" pitchFamily="26" charset="0"/>
              </a:rPr>
              <a:t>Minimum Acceptable Rate of Return</a:t>
            </a:r>
          </a:p>
          <a:p>
            <a:pPr lvl="1"/>
            <a:r>
              <a:rPr lang="en-US" sz="4000" dirty="0">
                <a:cs typeface="Times New Roman" pitchFamily="26" charset="0"/>
              </a:rPr>
              <a:t>Decision Criteria</a:t>
            </a:r>
          </a:p>
          <a:p>
            <a:pPr lvl="2"/>
            <a:r>
              <a:rPr lang="en-US" sz="3600" dirty="0">
                <a:cs typeface="Times New Roman" pitchFamily="26" charset="0"/>
              </a:rPr>
              <a:t>Net Present Worth</a:t>
            </a:r>
          </a:p>
          <a:p>
            <a:pPr lvl="2"/>
            <a:r>
              <a:rPr lang="en-US" sz="3600" dirty="0">
                <a:cs typeface="Times New Roman" pitchFamily="26" charset="0"/>
              </a:rPr>
              <a:t>Equivalent Annual Worth</a:t>
            </a:r>
          </a:p>
          <a:p>
            <a:pPr lvl="2"/>
            <a:r>
              <a:rPr lang="en-US" sz="3600" dirty="0">
                <a:cs typeface="Times New Roman" pitchFamily="26" charset="0"/>
              </a:rPr>
              <a:t>Internal Rate of Return</a:t>
            </a:r>
          </a:p>
          <a:p>
            <a:pPr lvl="2"/>
            <a:r>
              <a:rPr lang="en-US" sz="3600" dirty="0">
                <a:cs typeface="Times New Roman" pitchFamily="26" charset="0"/>
              </a:rPr>
              <a:t>Benefit / Cost Ratio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00100" y="766971"/>
            <a:ext cx="7543800" cy="5229095"/>
          </a:xfrm>
        </p:spPr>
        <p:txBody>
          <a:bodyPr>
            <a:normAutofit/>
          </a:bodyPr>
          <a:lstStyle/>
          <a:p>
            <a:pPr>
              <a:buNone/>
            </a:pPr>
            <a:r>
              <a:rPr lang="en-US" sz="5400" dirty="0"/>
              <a:t>Decision Making under Risk</a:t>
            </a:r>
            <a:endParaRPr lang="en-US" sz="5400" dirty="0">
              <a:cs typeface="Times New Roman" pitchFamily="26" charset="0"/>
            </a:endParaRPr>
          </a:p>
          <a:p>
            <a:pPr lvl="1"/>
            <a:r>
              <a:rPr lang="en-US" sz="4800" dirty="0"/>
              <a:t>Expected Value / Decision Trees</a:t>
            </a:r>
          </a:p>
          <a:p>
            <a:pPr lvl="1"/>
            <a:r>
              <a:rPr lang="en-US" sz="4800" dirty="0"/>
              <a:t>Queuing (Waiting-Line Theory)</a:t>
            </a:r>
          </a:p>
          <a:p>
            <a:pPr lvl="1"/>
            <a:r>
              <a:rPr lang="en-US" sz="4800" dirty="0"/>
              <a:t>Simulation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55820" y="662040"/>
            <a:ext cx="7543800" cy="4022725"/>
          </a:xfrm>
        </p:spPr>
        <p:txBody>
          <a:bodyPr>
            <a:normAutofit/>
          </a:bodyPr>
          <a:lstStyle/>
          <a:p>
            <a:pPr>
              <a:buNone/>
            </a:pPr>
            <a:r>
              <a:rPr lang="en-US" sz="3600" dirty="0"/>
              <a:t>Expected Value</a:t>
            </a:r>
          </a:p>
          <a:p>
            <a:r>
              <a:rPr lang="en-US" sz="4000" dirty="0"/>
              <a:t>Given the future states of nature and their probabilities, the solution in decision making under risk is the alternative </a:t>
            </a:r>
            <a:r>
              <a:rPr lang="en-US" sz="4000" i="1" dirty="0"/>
              <a:t>A</a:t>
            </a:r>
            <a:r>
              <a:rPr lang="en-US" sz="4000" i="1" baseline="-25000" dirty="0"/>
              <a:t>i</a:t>
            </a:r>
            <a:r>
              <a:rPr lang="en-US" sz="4000" dirty="0"/>
              <a:t> that provides the highest expected value </a:t>
            </a:r>
            <a:r>
              <a:rPr lang="en-US" sz="4000" i="1" dirty="0" err="1"/>
              <a:t>E</a:t>
            </a:r>
            <a:r>
              <a:rPr lang="en-US" sz="4000" i="1" baseline="-25000" dirty="0" err="1"/>
              <a:t>i</a:t>
            </a:r>
            <a:endParaRPr lang="en-US" sz="4000" i="1" baseline="-25000" dirty="0"/>
          </a:p>
        </p:txBody>
      </p:sp>
      <p:pic>
        <p:nvPicPr>
          <p:cNvPr id="17410" name="Picture 2"/>
          <p:cNvPicPr>
            <a:picLocks noChangeAspect="1" noChangeArrowheads="1"/>
          </p:cNvPicPr>
          <p:nvPr/>
        </p:nvPicPr>
        <p:blipFill>
          <a:blip r:embed="rId2" cstate="print"/>
          <a:srcRect l="39114" t="80838" r="53898" b="13637"/>
          <a:stretch>
            <a:fillRect/>
          </a:stretch>
        </p:blipFill>
        <p:spPr bwMode="auto">
          <a:xfrm>
            <a:off x="2450892" y="4172882"/>
            <a:ext cx="4242215" cy="1885431"/>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199213" y="2803161"/>
            <a:ext cx="7210269" cy="3445239"/>
          </a:xfrm>
        </p:spPr>
        <p:txBody>
          <a:bodyPr/>
          <a:lstStyle/>
          <a:p>
            <a:pPr>
              <a:buNone/>
            </a:pPr>
            <a:r>
              <a:rPr lang="en-NZ" sz="2400" dirty="0"/>
              <a:t>Expected value of Alternative </a:t>
            </a:r>
            <a:r>
              <a:rPr lang="en-NZ" sz="2400" i="1" dirty="0"/>
              <a:t>A</a:t>
            </a:r>
            <a:r>
              <a:rPr lang="en-NZ" sz="2400" i="1" baseline="-25000" dirty="0"/>
              <a:t>1</a:t>
            </a:r>
            <a:r>
              <a:rPr lang="en-NZ" sz="2400" dirty="0"/>
              <a:t> </a:t>
            </a:r>
          </a:p>
          <a:p>
            <a:pPr>
              <a:buNone/>
            </a:pPr>
            <a:r>
              <a:rPr lang="en-NZ" sz="2400" dirty="0"/>
              <a:t> E(</a:t>
            </a:r>
            <a:r>
              <a:rPr lang="en-NZ" sz="2400" i="1" dirty="0"/>
              <a:t>A</a:t>
            </a:r>
            <a:r>
              <a:rPr lang="en-NZ" sz="2400" i="1" baseline="-25000" dirty="0"/>
              <a:t>1</a:t>
            </a:r>
            <a:r>
              <a:rPr lang="en-NZ" sz="2400" dirty="0"/>
              <a:t>)=(-$200) * 0.999+(-$200)*0.001</a:t>
            </a:r>
          </a:p>
          <a:p>
            <a:pPr>
              <a:buNone/>
            </a:pPr>
            <a:r>
              <a:rPr lang="en-NZ" sz="2400" dirty="0"/>
              <a:t>		= - $199.8 – $ 0.2</a:t>
            </a:r>
          </a:p>
          <a:p>
            <a:pPr>
              <a:buNone/>
            </a:pPr>
            <a:r>
              <a:rPr lang="en-NZ" sz="2400" dirty="0"/>
              <a:t>		= -$200</a:t>
            </a:r>
          </a:p>
          <a:p>
            <a:pPr>
              <a:buNone/>
            </a:pPr>
            <a:r>
              <a:rPr lang="en-NZ" sz="2400" dirty="0"/>
              <a:t>Expected value of Alternative </a:t>
            </a:r>
            <a:r>
              <a:rPr lang="en-NZ" sz="2400" i="1" dirty="0"/>
              <a:t>A</a:t>
            </a:r>
            <a:r>
              <a:rPr lang="en-NZ" sz="2400" i="1" baseline="-25000" dirty="0"/>
              <a:t>2</a:t>
            </a:r>
          </a:p>
          <a:p>
            <a:pPr>
              <a:buNone/>
            </a:pPr>
            <a:r>
              <a:rPr lang="en-NZ" sz="2400" dirty="0"/>
              <a:t>E (</a:t>
            </a:r>
            <a:r>
              <a:rPr lang="en-NZ" sz="2400" i="1" dirty="0"/>
              <a:t>A</a:t>
            </a:r>
            <a:r>
              <a:rPr lang="en-NZ" sz="2400" i="1" baseline="-25000" dirty="0"/>
              <a:t>2</a:t>
            </a:r>
            <a:r>
              <a:rPr lang="en-NZ" sz="2400" dirty="0"/>
              <a:t>) =0 * 0.999 – 100,000* 0.001= -$100</a:t>
            </a:r>
          </a:p>
          <a:p>
            <a:endParaRPr lang="en-US" dirty="0"/>
          </a:p>
        </p:txBody>
      </p:sp>
      <p:pic>
        <p:nvPicPr>
          <p:cNvPr id="18434" name="Picture 2"/>
          <p:cNvPicPr>
            <a:picLocks noChangeAspect="1" noChangeArrowheads="1"/>
          </p:cNvPicPr>
          <p:nvPr/>
        </p:nvPicPr>
        <p:blipFill>
          <a:blip r:embed="rId3" cstate="print"/>
          <a:srcRect l="32519" t="64406" r="47470" b="23517"/>
          <a:stretch>
            <a:fillRect/>
          </a:stretch>
        </p:blipFill>
        <p:spPr bwMode="auto">
          <a:xfrm>
            <a:off x="944380" y="371336"/>
            <a:ext cx="7465102" cy="2201383"/>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srcRect l="33948" t="37076" r="19597" b="37500"/>
          <a:stretch>
            <a:fillRect/>
          </a:stretch>
        </p:blipFill>
        <p:spPr bwMode="auto">
          <a:xfrm>
            <a:off x="281957" y="2098722"/>
            <a:ext cx="8592220" cy="2643761"/>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2157" y="347246"/>
            <a:ext cx="8352195" cy="4022725"/>
          </a:xfrm>
        </p:spPr>
        <p:txBody>
          <a:bodyPr>
            <a:normAutofit/>
          </a:bodyPr>
          <a:lstStyle/>
          <a:p>
            <a:pPr>
              <a:buNone/>
            </a:pPr>
            <a:r>
              <a:rPr lang="en-US" sz="3600" b="1" dirty="0"/>
              <a:t>	Decision trees</a:t>
            </a:r>
            <a:r>
              <a:rPr lang="en-US" sz="3200" dirty="0"/>
              <a:t> </a:t>
            </a:r>
            <a:r>
              <a:rPr lang="en-US" sz="3600" dirty="0"/>
              <a:t>provide another technique used in finding expected value.</a:t>
            </a:r>
          </a:p>
          <a:p>
            <a:pPr lvl="1"/>
            <a:r>
              <a:rPr lang="en-US" sz="3600" dirty="0"/>
              <a:t>provide a very visible solution procedure, especially when a sequence of decisions, chance nodes, new decisions, and new chance nodes exist.</a:t>
            </a:r>
          </a:p>
        </p:txBody>
      </p:sp>
      <p:pic>
        <p:nvPicPr>
          <p:cNvPr id="20482" name="Picture 2"/>
          <p:cNvPicPr>
            <a:picLocks noChangeAspect="1" noChangeArrowheads="1"/>
          </p:cNvPicPr>
          <p:nvPr/>
        </p:nvPicPr>
        <p:blipFill>
          <a:blip r:embed="rId2" cstate="print"/>
          <a:srcRect l="25253" t="37076" r="39370" b="42797"/>
          <a:stretch>
            <a:fillRect/>
          </a:stretch>
        </p:blipFill>
        <p:spPr bwMode="auto">
          <a:xfrm>
            <a:off x="539647" y="3429000"/>
            <a:ext cx="8352196" cy="2746666"/>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62601" y="341313"/>
            <a:ext cx="8781399" cy="5879605"/>
          </a:xfrm>
        </p:spPr>
        <p:txBody>
          <a:bodyPr>
            <a:normAutofit lnSpcReduction="10000"/>
          </a:bodyPr>
          <a:lstStyle/>
          <a:p>
            <a:pPr>
              <a:buNone/>
            </a:pPr>
            <a:r>
              <a:rPr lang="en-US" sz="3600" b="1" dirty="0"/>
              <a:t>Queuing Theory</a:t>
            </a:r>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The essence of the typical queuing problem is identifying the optimum number of servers needed to reduce overall cost.</a:t>
            </a:r>
          </a:p>
          <a:p>
            <a:r>
              <a:rPr lang="en-US" sz="2400" dirty="0"/>
              <a:t>Mathematical expressions for mean queue length and delay as a function of mean arrival and service rates have been developed for a number of probability distributions (in particular, exponential and Poisson) of arrival and of service times.</a:t>
            </a:r>
          </a:p>
        </p:txBody>
      </p:sp>
      <p:pic>
        <p:nvPicPr>
          <p:cNvPr id="21506" name="Picture 2"/>
          <p:cNvPicPr>
            <a:picLocks noChangeAspect="1" noChangeArrowheads="1"/>
          </p:cNvPicPr>
          <p:nvPr/>
        </p:nvPicPr>
        <p:blipFill>
          <a:blip r:embed="rId3" cstate="print"/>
          <a:srcRect l="27039" t="40254" r="41634" b="36229"/>
          <a:stretch>
            <a:fillRect/>
          </a:stretch>
        </p:blipFill>
        <p:spPr bwMode="auto">
          <a:xfrm>
            <a:off x="496094" y="784770"/>
            <a:ext cx="8151812" cy="290672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ChangeArrowheads="1"/>
          </p:cNvSpPr>
          <p:nvPr>
            <p:ph type="title" idx="4294967295"/>
          </p:nvPr>
        </p:nvSpPr>
        <p:spPr>
          <a:xfrm>
            <a:off x="800100" y="264318"/>
            <a:ext cx="7543800" cy="1449387"/>
          </a:xfrm>
        </p:spPr>
        <p:txBody>
          <a:bodyPr/>
          <a:lstStyle/>
          <a:p>
            <a:pPr>
              <a:defRPr/>
            </a:pPr>
            <a:r>
              <a:rPr lang="en-US" dirty="0"/>
              <a:t>Chapter Objectives</a:t>
            </a:r>
          </a:p>
        </p:txBody>
      </p:sp>
      <p:sp>
        <p:nvSpPr>
          <p:cNvPr id="22531" name="Rectangle 1027"/>
          <p:cNvSpPr>
            <a:spLocks noGrp="1" noChangeArrowheads="1"/>
          </p:cNvSpPr>
          <p:nvPr>
            <p:ph type="body" idx="4294967295"/>
          </p:nvPr>
        </p:nvSpPr>
        <p:spPr>
          <a:xfrm>
            <a:off x="1600200" y="1846263"/>
            <a:ext cx="6509479" cy="1991219"/>
          </a:xfrm>
        </p:spPr>
        <p:txBody>
          <a:bodyPr>
            <a:normAutofit lnSpcReduction="10000"/>
          </a:bodyPr>
          <a:lstStyle/>
          <a:p>
            <a:pPr>
              <a:defRPr/>
            </a:pPr>
            <a:r>
              <a:rPr lang="en-US" sz="3200" dirty="0"/>
              <a:t>Explain the process of management science.</a:t>
            </a:r>
          </a:p>
          <a:p>
            <a:pPr>
              <a:defRPr/>
            </a:pPr>
            <a:r>
              <a:rPr lang="en-US" sz="3200" dirty="0"/>
              <a:t>Solve problems using three types of decision making tools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83292" y="399946"/>
            <a:ext cx="8690885" cy="5473700"/>
          </a:xfrm>
        </p:spPr>
        <p:txBody>
          <a:bodyPr>
            <a:normAutofit lnSpcReduction="10000"/>
          </a:bodyPr>
          <a:lstStyle/>
          <a:p>
            <a:r>
              <a:rPr lang="en-US" sz="2400" dirty="0"/>
              <a:t>Simulation</a:t>
            </a:r>
          </a:p>
          <a:p>
            <a:pPr lvl="1"/>
            <a:r>
              <a:rPr lang="en-US" sz="2800" dirty="0"/>
              <a:t>In case real-world system is too complex to express in simple equations, construct a model that simulates operation of a real system by mathematically describing behavior of individual interrelated parts.</a:t>
            </a:r>
          </a:p>
          <a:p>
            <a:pPr lvl="1"/>
            <a:r>
              <a:rPr lang="en-US" sz="2800" dirty="0">
                <a:solidFill>
                  <a:srgbClr val="0070C0"/>
                </a:solidFill>
              </a:rPr>
              <a:t>For instance, time between arrivals and services can be represented by probability distributions.</a:t>
            </a:r>
          </a:p>
          <a:p>
            <a:pPr lvl="1"/>
            <a:r>
              <a:rPr lang="en-US" sz="2800" dirty="0">
                <a:solidFill>
                  <a:srgbClr val="0070C0"/>
                </a:solidFill>
              </a:rPr>
              <a:t>Develop a computer program for one cycle of operation, and Run it for many cycles.</a:t>
            </a:r>
          </a:p>
          <a:p>
            <a:pPr marL="342900" indent="-342900">
              <a:lnSpc>
                <a:spcPct val="90000"/>
              </a:lnSpc>
              <a:spcBef>
                <a:spcPct val="20000"/>
              </a:spcBef>
              <a:buNone/>
            </a:pPr>
            <a:r>
              <a:rPr lang="en-US" sz="2400" dirty="0">
                <a:latin typeface="Arial" charset="0"/>
                <a:cs typeface="Times New Roman" pitchFamily="18" charset="0"/>
              </a:rPr>
              <a:t>	Simulation modeling seeks to:</a:t>
            </a:r>
          </a:p>
          <a:p>
            <a:pPr marL="617538" lvl="1" indent="-342900">
              <a:lnSpc>
                <a:spcPct val="90000"/>
              </a:lnSpc>
              <a:spcBef>
                <a:spcPct val="20000"/>
              </a:spcBef>
            </a:pPr>
            <a:r>
              <a:rPr lang="en-US" sz="2400" dirty="0">
                <a:latin typeface="Arial" charset="0"/>
                <a:cs typeface="Times New Roman" pitchFamily="18" charset="0"/>
              </a:rPr>
              <a:t>Describe the behavior of a system</a:t>
            </a:r>
          </a:p>
          <a:p>
            <a:pPr marL="617538" lvl="1" indent="-342900">
              <a:lnSpc>
                <a:spcPct val="90000"/>
              </a:lnSpc>
              <a:spcBef>
                <a:spcPct val="20000"/>
              </a:spcBef>
            </a:pPr>
            <a:r>
              <a:rPr lang="en-US" sz="2400" dirty="0">
                <a:latin typeface="Arial" charset="0"/>
                <a:cs typeface="Times New Roman" pitchFamily="18" charset="0"/>
              </a:rPr>
              <a:t>Use the model to predict future behavior, i.e. the effects that will be produced by changes in the system or in its method of operation.</a:t>
            </a:r>
            <a:endParaRPr lang="en-US" sz="2000" i="1" dirty="0"/>
          </a:p>
          <a:p>
            <a:pPr lvl="1"/>
            <a:endParaRPr lang="en-US" sz="2000" dirty="0"/>
          </a:p>
          <a:p>
            <a:pPr lvl="1"/>
            <a:endParaRPr lang="en-US" sz="2000" i="1" dirty="0"/>
          </a:p>
          <a:p>
            <a:endParaRPr lang="en-US" sz="2400" dirty="0"/>
          </a:p>
        </p:txBody>
      </p:sp>
    </p:spTree>
    <p:extLst>
      <p:ext uri="{BB962C8B-B14F-4D97-AF65-F5344CB8AC3E}">
        <p14:creationId xmlns:p14="http://schemas.microsoft.com/office/powerpoint/2010/main" val="3940217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77ABBF-3A0C-465B-B967-985AA0211E25}"/>
              </a:ext>
            </a:extLst>
          </p:cNvPr>
          <p:cNvSpPr txBox="1"/>
          <p:nvPr/>
        </p:nvSpPr>
        <p:spPr>
          <a:xfrm>
            <a:off x="108284" y="180474"/>
            <a:ext cx="8831179" cy="6001643"/>
          </a:xfrm>
          <a:prstGeom prst="rect">
            <a:avLst/>
          </a:prstGeom>
          <a:noFill/>
        </p:spPr>
        <p:txBody>
          <a:bodyPr wrap="square">
            <a:spAutoFit/>
          </a:bodyPr>
          <a:lstStyle/>
          <a:p>
            <a:pPr algn="l"/>
            <a:r>
              <a:rPr lang="en-US" sz="2400" b="0" i="0" u="none" strike="noStrike" baseline="0" dirty="0">
                <a:latin typeface="TimesLTStd-Roman"/>
              </a:rPr>
              <a:t>There are three categories of computer simulations</a:t>
            </a:r>
            <a:br>
              <a:rPr lang="en-US" sz="2400" b="0" i="0" u="none" strike="noStrike" baseline="0" dirty="0">
                <a:latin typeface="TimesLTStd-Roman"/>
              </a:rPr>
            </a:br>
            <a:endParaRPr lang="en-US" sz="2400" b="0" i="0" u="none" strike="noStrike" baseline="0" dirty="0">
              <a:latin typeface="TimesLTStd-Roman"/>
            </a:endParaRPr>
          </a:p>
          <a:p>
            <a:pPr marL="457200" indent="-457200" algn="l">
              <a:buAutoNum type="arabicPeriod"/>
            </a:pPr>
            <a:r>
              <a:rPr lang="en-US" sz="2400" dirty="0">
                <a:latin typeface="TimesLTStd-Roman"/>
              </a:rPr>
              <a:t>Live </a:t>
            </a:r>
            <a:r>
              <a:rPr lang="en-US" sz="2400" b="0" i="0" u="none" strike="noStrike" baseline="0" dirty="0">
                <a:latin typeface="TimesLTStd-Roman"/>
              </a:rPr>
              <a:t>simulations have real people and real equipment operating in a simulated environment. </a:t>
            </a:r>
            <a:br>
              <a:rPr lang="en-US" sz="2400" b="0" i="0" u="none" strike="noStrike" baseline="0" dirty="0">
                <a:latin typeface="TimesLTStd-Roman"/>
              </a:rPr>
            </a:br>
            <a:r>
              <a:rPr lang="en-US" sz="2400" b="0" i="0" u="none" strike="noStrike" baseline="0" dirty="0">
                <a:latin typeface="TimesLTStd-Roman"/>
              </a:rPr>
              <a:t>Exa</a:t>
            </a:r>
            <a:r>
              <a:rPr lang="en-US" sz="2400" dirty="0">
                <a:latin typeface="TimesLTStd-Roman"/>
              </a:rPr>
              <a:t>mple </a:t>
            </a:r>
            <a:r>
              <a:rPr lang="en-US" sz="2400" b="0" i="0" u="none" strike="noStrike" baseline="0" dirty="0">
                <a:latin typeface="TimesLTStd-Roman"/>
              </a:rPr>
              <a:t>training exercises conducted by the military.</a:t>
            </a:r>
          </a:p>
          <a:p>
            <a:pPr marL="457200" indent="-457200" algn="l">
              <a:buAutoNum type="arabicPeriod"/>
            </a:pPr>
            <a:r>
              <a:rPr lang="en-US" sz="2400" b="0" i="0" u="none" strike="noStrike" baseline="0" dirty="0">
                <a:latin typeface="TimesLTStd-Roman"/>
              </a:rPr>
              <a:t>Virtual simulations have real people using simulated equipment. </a:t>
            </a:r>
            <a:br>
              <a:rPr lang="en-US" sz="2400" b="0" i="0" u="none" strike="noStrike" baseline="0" dirty="0">
                <a:latin typeface="TimesLTStd-Roman"/>
              </a:rPr>
            </a:br>
            <a:r>
              <a:rPr lang="en-US" sz="2400" dirty="0">
                <a:latin typeface="TimesLTStd-Roman"/>
              </a:rPr>
              <a:t>E</a:t>
            </a:r>
            <a:r>
              <a:rPr lang="en-US" sz="2400" b="0" i="0" u="none" strike="noStrike" baseline="0" dirty="0">
                <a:latin typeface="TimesLTStd-Roman"/>
              </a:rPr>
              <a:t>xample would be a driving simulator or computer games, such as a flight simulator. </a:t>
            </a:r>
          </a:p>
          <a:p>
            <a:pPr marL="457200" indent="-457200" algn="l">
              <a:buAutoNum type="arabicPeriod"/>
            </a:pPr>
            <a:r>
              <a:rPr lang="en-US" sz="2400" b="0" i="0" u="none" strike="noStrike" baseline="0" dirty="0">
                <a:latin typeface="TimesLTStd-Roman"/>
              </a:rPr>
              <a:t>Constructive simulations have simulated people and equipment, </a:t>
            </a:r>
            <a:br>
              <a:rPr lang="en-US" sz="2400" b="0" i="0" u="none" strike="noStrike" baseline="0" dirty="0">
                <a:latin typeface="TimesLTStd-Roman"/>
              </a:rPr>
            </a:br>
            <a:r>
              <a:rPr lang="en-US" sz="2400" b="0" i="0" u="none" strike="noStrike" baseline="0" dirty="0">
                <a:latin typeface="TimesLTStd-Roman"/>
              </a:rPr>
              <a:t>Example what might be found in a model of a factory production layout or airport screening operation.</a:t>
            </a:r>
            <a:br>
              <a:rPr lang="en-US" sz="2400" b="0" i="0" u="none" strike="noStrike" baseline="0" dirty="0">
                <a:latin typeface="TimesLTStd-Roman"/>
              </a:rPr>
            </a:br>
            <a:endParaRPr lang="en-US" sz="2400" b="0" i="0" u="none" strike="noStrike" baseline="0" dirty="0">
              <a:latin typeface="TimesLTStd-Roman"/>
            </a:endParaRPr>
          </a:p>
          <a:p>
            <a:pPr algn="l"/>
            <a:r>
              <a:rPr lang="en-US" sz="2400" b="0" i="0" u="none" strike="noStrike" baseline="0" dirty="0">
                <a:latin typeface="TimesLTStd-Roman"/>
              </a:rPr>
              <a:t>Live and virtual simulations are typically used where safety is an important consideration. Constructive simulations are typically used where cost, decision making, and prototyping limit</a:t>
            </a:r>
          </a:p>
          <a:p>
            <a:pPr algn="l"/>
            <a:r>
              <a:rPr lang="en-US" sz="2400" b="0" i="0" u="none" strike="noStrike" baseline="0" dirty="0">
                <a:latin typeface="TimesLTStd-Roman"/>
              </a:rPr>
              <a:t>implementing the real system.</a:t>
            </a:r>
            <a:endParaRPr lang="en-US" sz="2400" dirty="0"/>
          </a:p>
        </p:txBody>
      </p:sp>
    </p:spTree>
    <p:extLst>
      <p:ext uri="{BB962C8B-B14F-4D97-AF65-F5344CB8AC3E}">
        <p14:creationId xmlns:p14="http://schemas.microsoft.com/office/powerpoint/2010/main" val="791759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7259" y="290045"/>
            <a:ext cx="7942262" cy="1657350"/>
          </a:xfrm>
        </p:spPr>
        <p:txBody>
          <a:bodyPr>
            <a:normAutofit/>
          </a:bodyPr>
          <a:lstStyle/>
          <a:p>
            <a:r>
              <a:rPr lang="en-US" sz="3600" b="1" dirty="0"/>
              <a:t>Risk as Variance</a:t>
            </a:r>
            <a:br>
              <a:rPr lang="en-US" sz="2800" dirty="0"/>
            </a:br>
            <a:br>
              <a:rPr lang="en-US" sz="2800" dirty="0"/>
            </a:br>
            <a:r>
              <a:rPr lang="en-US" sz="1800" dirty="0">
                <a:effectLst/>
              </a:rPr>
              <a:t>Risk = Variability of Outcome</a:t>
            </a:r>
            <a:br>
              <a:rPr lang="en-US" sz="1800" dirty="0">
                <a:effectLst/>
              </a:rPr>
            </a:br>
            <a:r>
              <a:rPr lang="en-US" sz="1800" dirty="0">
                <a:effectLst/>
              </a:rPr>
              <a:t>Measurement of variability: variance or standard deviation</a:t>
            </a:r>
            <a:endParaRPr lang="en-US" sz="2800" dirty="0">
              <a:effectLst/>
            </a:endParaRPr>
          </a:p>
        </p:txBody>
      </p:sp>
      <p:pic>
        <p:nvPicPr>
          <p:cNvPr id="22530" name="Picture 2"/>
          <p:cNvPicPr>
            <a:picLocks noGrp="1" noChangeAspect="1" noChangeArrowheads="1"/>
          </p:cNvPicPr>
          <p:nvPr>
            <p:ph idx="4294967295"/>
          </p:nvPr>
        </p:nvPicPr>
        <p:blipFill>
          <a:blip r:embed="rId2" cstate="print"/>
          <a:srcRect l="30256" t="27103" r="44738" b="53415"/>
          <a:stretch>
            <a:fillRect/>
          </a:stretch>
        </p:blipFill>
        <p:spPr bwMode="auto">
          <a:xfrm>
            <a:off x="767516" y="2566785"/>
            <a:ext cx="7462083" cy="3351369"/>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l="20845" t="29449" r="35616" b="36017"/>
          <a:stretch>
            <a:fillRect/>
          </a:stretch>
        </p:blipFill>
        <p:spPr bwMode="auto">
          <a:xfrm>
            <a:off x="415303" y="464949"/>
            <a:ext cx="8458874" cy="3898712"/>
          </a:xfrm>
          <a:prstGeom prst="rect">
            <a:avLst/>
          </a:prstGeom>
          <a:noFill/>
          <a:ln w="9525">
            <a:noFill/>
            <a:miter lim="800000"/>
            <a:headEnd/>
            <a:tailEnd/>
          </a:ln>
        </p:spPr>
      </p:pic>
      <p:pic>
        <p:nvPicPr>
          <p:cNvPr id="23555" name="Picture 3"/>
          <p:cNvPicPr>
            <a:picLocks noChangeAspect="1" noChangeArrowheads="1"/>
          </p:cNvPicPr>
          <p:nvPr/>
        </p:nvPicPr>
        <p:blipFill>
          <a:blip r:embed="rId3" cstate="print"/>
          <a:srcRect l="20817" t="36600" r="35856" b="49417"/>
          <a:stretch>
            <a:fillRect/>
          </a:stretch>
        </p:blipFill>
        <p:spPr bwMode="auto">
          <a:xfrm>
            <a:off x="600205" y="4363661"/>
            <a:ext cx="8273972" cy="1842267"/>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89744" y="779488"/>
            <a:ext cx="8439463" cy="4901783"/>
            <a:chOff x="2169763" y="2650210"/>
            <a:chExt cx="5470902" cy="2355743"/>
          </a:xfrm>
        </p:grpSpPr>
        <p:pic>
          <p:nvPicPr>
            <p:cNvPr id="24578" name="Picture 2"/>
            <p:cNvPicPr>
              <a:picLocks noChangeAspect="1" noChangeArrowheads="1"/>
            </p:cNvPicPr>
            <p:nvPr/>
          </p:nvPicPr>
          <p:blipFill>
            <a:blip r:embed="rId2" cstate="print"/>
            <a:srcRect l="21798" t="50424" r="36154" b="22245"/>
            <a:stretch>
              <a:fillRect/>
            </a:stretch>
          </p:blipFill>
          <p:spPr bwMode="auto">
            <a:xfrm>
              <a:off x="2169763" y="2650210"/>
              <a:ext cx="5470902" cy="1999282"/>
            </a:xfrm>
            <a:prstGeom prst="rect">
              <a:avLst/>
            </a:prstGeom>
            <a:noFill/>
            <a:ln w="9525">
              <a:noFill/>
              <a:miter lim="800000"/>
              <a:headEnd/>
              <a:tailEnd/>
            </a:ln>
          </p:spPr>
        </p:pic>
        <p:pic>
          <p:nvPicPr>
            <p:cNvPr id="24579" name="Picture 3"/>
            <p:cNvPicPr>
              <a:picLocks noChangeAspect="1" noChangeArrowheads="1"/>
            </p:cNvPicPr>
            <p:nvPr/>
          </p:nvPicPr>
          <p:blipFill>
            <a:blip r:embed="rId2" cstate="print"/>
            <a:srcRect l="30227" t="77913" r="39756" b="18697"/>
            <a:stretch>
              <a:fillRect/>
            </a:stretch>
          </p:blipFill>
          <p:spPr bwMode="auto">
            <a:xfrm>
              <a:off x="2805193" y="4757980"/>
              <a:ext cx="3905573" cy="247973"/>
            </a:xfrm>
            <a:prstGeom prst="rect">
              <a:avLst/>
            </a:prstGeom>
            <a:noFill/>
            <a:ln w="9525">
              <a:noFill/>
              <a:miter lim="800000"/>
              <a:headEnd/>
              <a:tailEnd/>
            </a:ln>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64059" y="757989"/>
            <a:ext cx="8510118" cy="5163125"/>
          </a:xfrm>
        </p:spPr>
        <p:txBody>
          <a:bodyPr>
            <a:normAutofit/>
          </a:bodyPr>
          <a:lstStyle/>
          <a:p>
            <a:pPr>
              <a:buNone/>
            </a:pPr>
            <a:r>
              <a:rPr lang="en-US" sz="4000" b="1" dirty="0"/>
              <a:t>Decision Making under Uncertainty</a:t>
            </a:r>
          </a:p>
          <a:p>
            <a:r>
              <a:rPr lang="en-US" sz="3600" dirty="0"/>
              <a:t>Uncertainty occurs when there exist several (i.e., more than one) future states of nature </a:t>
            </a:r>
            <a:r>
              <a:rPr lang="en-US" sz="3600" i="1" dirty="0" err="1"/>
              <a:t>N</a:t>
            </a:r>
            <a:r>
              <a:rPr lang="en-US" sz="3600" i="1" baseline="-25000" dirty="0" err="1"/>
              <a:t>j</a:t>
            </a:r>
            <a:r>
              <a:rPr lang="en-US" sz="3600" dirty="0"/>
              <a:t>, but the probabilities </a:t>
            </a:r>
            <a:r>
              <a:rPr lang="en-US" sz="3600" i="1" dirty="0"/>
              <a:t>p</a:t>
            </a:r>
            <a:r>
              <a:rPr lang="en-US" sz="3600" i="1" baseline="-25000" dirty="0"/>
              <a:t>j</a:t>
            </a:r>
            <a:r>
              <a:rPr lang="en-US" sz="3600" dirty="0"/>
              <a:t> of each of these states occurring are not know.</a:t>
            </a:r>
          </a:p>
          <a:p>
            <a:r>
              <a:rPr lang="en-US" sz="3600" dirty="0"/>
              <a:t>In such situations the decision maker can choose among several possible approaches for making the decision.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cstate="print"/>
          <a:srcRect l="37283" t="36017" r="23171" b="22246"/>
          <a:stretch>
            <a:fillRect/>
          </a:stretch>
        </p:blipFill>
        <p:spPr bwMode="auto">
          <a:xfrm>
            <a:off x="363319" y="515509"/>
            <a:ext cx="8256025" cy="5420595"/>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44650" y="573088"/>
            <a:ext cx="7499350" cy="844550"/>
          </a:xfrm>
        </p:spPr>
        <p:txBody>
          <a:bodyPr>
            <a:noAutofit/>
          </a:bodyPr>
          <a:lstStyle/>
          <a:p>
            <a:r>
              <a:rPr lang="en-US" sz="2800" dirty="0"/>
              <a:t>Decision Making Approaches under Uncertainty</a:t>
            </a:r>
          </a:p>
        </p:txBody>
      </p:sp>
      <p:pic>
        <p:nvPicPr>
          <p:cNvPr id="29698" name="Picture 2"/>
          <p:cNvPicPr>
            <a:picLocks noChangeAspect="1" noChangeArrowheads="1"/>
          </p:cNvPicPr>
          <p:nvPr/>
        </p:nvPicPr>
        <p:blipFill>
          <a:blip r:embed="rId2" cstate="print"/>
          <a:srcRect l="6229" t="62288" r="41948" b="20127"/>
          <a:stretch>
            <a:fillRect/>
          </a:stretch>
        </p:blipFill>
        <p:spPr bwMode="auto">
          <a:xfrm>
            <a:off x="216107" y="2323475"/>
            <a:ext cx="8699164" cy="1659589"/>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ECAAB0-CEE3-4733-85C1-F4846E6D383D}"/>
              </a:ext>
            </a:extLst>
          </p:cNvPr>
          <p:cNvSpPr txBox="1"/>
          <p:nvPr/>
        </p:nvSpPr>
        <p:spPr>
          <a:xfrm>
            <a:off x="264695" y="659609"/>
            <a:ext cx="8626642" cy="5016758"/>
          </a:xfrm>
          <a:prstGeom prst="rect">
            <a:avLst/>
          </a:prstGeom>
          <a:noFill/>
        </p:spPr>
        <p:txBody>
          <a:bodyPr wrap="square">
            <a:spAutoFit/>
          </a:bodyPr>
          <a:lstStyle/>
          <a:p>
            <a:pPr marL="342900" indent="-342900" algn="l">
              <a:buFont typeface="Arial" panose="020B0604020202020204" pitchFamily="34" charset="0"/>
              <a:buChar char="•"/>
            </a:pPr>
            <a:r>
              <a:rPr lang="en-US" sz="2000" b="0" i="0" u="none" strike="noStrike" baseline="0" dirty="0">
                <a:latin typeface="TimesLTStd-Roman"/>
              </a:rPr>
              <a:t>The optimistic decision maker may choose the alternative that offers the highest possible outcome(the “</a:t>
            </a:r>
            <a:r>
              <a:rPr lang="en-US" sz="2000" b="1" i="0" u="none" strike="noStrike" baseline="0" dirty="0" err="1">
                <a:latin typeface="TimesLTStd-Bold"/>
              </a:rPr>
              <a:t>maximax</a:t>
            </a:r>
            <a:r>
              <a:rPr lang="en-US" sz="2000" b="0" i="0" u="none" strike="noStrike" baseline="0" dirty="0">
                <a:latin typeface="TimesLTStd-Roman"/>
              </a:rPr>
              <a:t>” solution);</a:t>
            </a:r>
          </a:p>
          <a:p>
            <a:pPr marL="342900" indent="-342900" algn="l">
              <a:buFont typeface="Arial" panose="020B0604020202020204" pitchFamily="34" charset="0"/>
              <a:buChar char="•"/>
            </a:pPr>
            <a:r>
              <a:rPr lang="en-US" sz="2000" b="0" i="0" u="none" strike="noStrike" baseline="0" dirty="0">
                <a:latin typeface="TimesLTStd-Roman"/>
              </a:rPr>
              <a:t>The pessimist decision maker may choose the alternative whose worst outcome is “least bad”(the “</a:t>
            </a:r>
            <a:r>
              <a:rPr lang="en-US" sz="2000" b="1" i="0" u="none" strike="noStrike" baseline="0" dirty="0">
                <a:latin typeface="TimesLTStd-Bold"/>
              </a:rPr>
              <a:t>maximin</a:t>
            </a:r>
            <a:r>
              <a:rPr lang="en-US" sz="2000" b="0" i="0" u="none" strike="noStrike" baseline="0" dirty="0">
                <a:latin typeface="TimesLTStd-Roman"/>
              </a:rPr>
              <a:t>” solution);</a:t>
            </a:r>
          </a:p>
          <a:p>
            <a:pPr marL="342900" indent="-342900" algn="l">
              <a:buFont typeface="Arial" panose="020B0604020202020204" pitchFamily="34" charset="0"/>
              <a:buChar char="•"/>
            </a:pPr>
            <a:r>
              <a:rPr lang="en-US" sz="2000" b="0" i="0" u="none" strike="noStrike" baseline="0" dirty="0">
                <a:latin typeface="TimesLTStd-Roman"/>
              </a:rPr>
              <a:t>The third decision maker may choose a position somewhere between optimism and pessimism(“</a:t>
            </a:r>
            <a:r>
              <a:rPr lang="en-US" sz="2000" b="1" i="0" u="none" strike="noStrike" baseline="0" dirty="0" err="1">
                <a:latin typeface="TimesLTStd-Bold"/>
              </a:rPr>
              <a:t>Hurwicz</a:t>
            </a:r>
            <a:r>
              <a:rPr lang="en-US" sz="2000" b="0" i="0" u="none" strike="noStrike" baseline="0" dirty="0">
                <a:latin typeface="TimesLTStd-Roman"/>
              </a:rPr>
              <a:t>” approach);</a:t>
            </a:r>
          </a:p>
          <a:p>
            <a:pPr marL="342900" indent="-342900" algn="l">
              <a:buFont typeface="Arial" panose="020B0604020202020204" pitchFamily="34" charset="0"/>
              <a:buChar char="•"/>
            </a:pPr>
            <a:r>
              <a:rPr lang="en-US" sz="2000" b="0" i="0" u="none" strike="noStrike" baseline="0" dirty="0">
                <a:latin typeface="TimesLTStd-Roman"/>
              </a:rPr>
              <a:t>Another decision maker may simply assume that all states of nature are </a:t>
            </a:r>
            <a:r>
              <a:rPr lang="en-US" sz="2000" b="1" i="0" u="none" strike="noStrike" baseline="0" dirty="0">
                <a:latin typeface="TimesLTStd-Bold"/>
              </a:rPr>
              <a:t>equally likely </a:t>
            </a:r>
            <a:r>
              <a:rPr lang="en-US" sz="2000" b="0" i="0" u="none" strike="noStrike" baseline="0" dirty="0">
                <a:latin typeface="TimesLTStd-Roman"/>
              </a:rPr>
              <a:t>(the so-called “principle of insufficient reason”), set all </a:t>
            </a:r>
            <a:r>
              <a:rPr lang="en-US" sz="2000" b="0" i="1" u="none" strike="noStrike" baseline="0" dirty="0" err="1">
                <a:latin typeface="TimesLTStd-Italic"/>
              </a:rPr>
              <a:t>p</a:t>
            </a:r>
            <a:r>
              <a:rPr lang="en-US" sz="900" b="0" i="1" u="none" strike="noStrike" baseline="0" dirty="0" err="1">
                <a:latin typeface="TimesLTStd-Italic"/>
              </a:rPr>
              <a:t>j</a:t>
            </a:r>
            <a:r>
              <a:rPr lang="en-US" sz="900" b="0" i="1" u="none" strike="noStrike" baseline="0" dirty="0">
                <a:latin typeface="TimesLTStd-Italic"/>
              </a:rPr>
              <a:t> </a:t>
            </a:r>
            <a:r>
              <a:rPr lang="en-US" sz="2000" b="0" i="0" u="none" strike="noStrike" baseline="0" dirty="0">
                <a:latin typeface="TimesLTStd-Roman"/>
              </a:rPr>
              <a:t>values equal to 1.0/</a:t>
            </a:r>
            <a:r>
              <a:rPr lang="en-US" sz="2000" b="0" i="1" u="none" strike="noStrike" baseline="0" dirty="0">
                <a:latin typeface="TimesLTStd-Italic"/>
              </a:rPr>
              <a:t>n</a:t>
            </a:r>
            <a:r>
              <a:rPr lang="en-US" sz="2000" b="0" i="0" u="none" strike="noStrike" baseline="0" dirty="0">
                <a:latin typeface="TimesLTStd-Roman"/>
              </a:rPr>
              <a:t>, and maximize expected value based on that assumption.</a:t>
            </a:r>
          </a:p>
          <a:p>
            <a:pPr marL="342900" indent="-342900" algn="l">
              <a:buFont typeface="Arial" panose="020B0604020202020204" pitchFamily="34" charset="0"/>
              <a:buChar char="•"/>
            </a:pPr>
            <a:r>
              <a:rPr lang="en-US" sz="2000" b="0" i="0" u="none" strike="noStrike" baseline="0" dirty="0">
                <a:latin typeface="TimesLTStd-Roman"/>
              </a:rPr>
              <a:t>The fifth decision maker may choose the alternative that has the smallest difference between the best and worst outcomes (the “</a:t>
            </a:r>
            <a:r>
              <a:rPr lang="en-US" sz="2000" b="1" i="0" u="none" strike="noStrike" baseline="0" dirty="0">
                <a:latin typeface="TimesLTStd-Bold"/>
              </a:rPr>
              <a:t>minimax regret</a:t>
            </a:r>
            <a:r>
              <a:rPr lang="en-US" sz="2000" b="0" i="0" u="none" strike="noStrike" baseline="0" dirty="0">
                <a:latin typeface="TimesLTStd-Roman"/>
              </a:rPr>
              <a:t>” solution). Regret here is understood as proportional to the difference between what we actually get, and the better position that we could have received if a different course of action had been chosen. Regret is sometimes also called “opportunity loss.” The minimax regret rule captures the behavior of individuals who spend their post-decision time regretting their choices.</a:t>
            </a:r>
            <a:endParaRPr lang="en-US" sz="2000" dirty="0"/>
          </a:p>
        </p:txBody>
      </p:sp>
    </p:spTree>
    <p:extLst>
      <p:ext uri="{BB962C8B-B14F-4D97-AF65-F5344CB8AC3E}">
        <p14:creationId xmlns:p14="http://schemas.microsoft.com/office/powerpoint/2010/main" val="4135070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srcRect l="7147" t="20763" r="44373" b="20974"/>
          <a:stretch>
            <a:fillRect/>
          </a:stretch>
        </p:blipFill>
        <p:spPr bwMode="auto">
          <a:xfrm>
            <a:off x="389745" y="450780"/>
            <a:ext cx="8049392" cy="5438779"/>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561975" y="283201"/>
            <a:ext cx="7958137" cy="1143000"/>
          </a:xfrm>
        </p:spPr>
        <p:txBody>
          <a:bodyPr/>
          <a:lstStyle/>
          <a:p>
            <a:pPr>
              <a:defRPr/>
            </a:pPr>
            <a:r>
              <a:rPr lang="en-US" b="0" dirty="0"/>
              <a:t> </a:t>
            </a:r>
            <a:r>
              <a:rPr lang="en-US" dirty="0"/>
              <a:t>Relation to Planning</a:t>
            </a:r>
            <a:endParaRPr lang="en-US" b="0" dirty="0"/>
          </a:p>
        </p:txBody>
      </p:sp>
      <p:sp>
        <p:nvSpPr>
          <p:cNvPr id="5123" name="Rectangle 3"/>
          <p:cNvSpPr>
            <a:spLocks noGrp="1" noChangeArrowheads="1"/>
          </p:cNvSpPr>
          <p:nvPr>
            <p:ph type="body" idx="4294967295"/>
          </p:nvPr>
        </p:nvSpPr>
        <p:spPr>
          <a:xfrm>
            <a:off x="623887" y="1426201"/>
            <a:ext cx="7896225" cy="4800600"/>
          </a:xfrm>
        </p:spPr>
        <p:txBody>
          <a:bodyPr>
            <a:normAutofit/>
          </a:bodyPr>
          <a:lstStyle/>
          <a:p>
            <a:pPr>
              <a:defRPr/>
            </a:pPr>
            <a:r>
              <a:rPr lang="en-US" sz="3200" dirty="0"/>
              <a:t>Managerial decision making is the process of making a conscious choice between two or more rational alternatives in order to select the one that will produce the most desirable consequences.</a:t>
            </a:r>
          </a:p>
          <a:p>
            <a:pPr>
              <a:defRPr/>
            </a:pPr>
            <a:r>
              <a:rPr lang="en-US" sz="3200" dirty="0"/>
              <a:t>Decision making is an essential part of planning as planning is “deciding in advance what to do, how to do it, when to do it, and who is to do it.”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600200" y="1846263"/>
            <a:ext cx="7543800" cy="4022725"/>
          </a:xfrm>
        </p:spPr>
        <p:txBody>
          <a:bodyPr/>
          <a:lstStyle/>
          <a:p>
            <a:pPr>
              <a:buNone/>
            </a:pPr>
            <a:r>
              <a:rPr lang="en-US" dirty="0" err="1">
                <a:effectLst>
                  <a:outerShdw blurRad="38100" dist="38100" dir="2700000" algn="tl">
                    <a:srgbClr val="000000">
                      <a:alpha val="43137"/>
                    </a:srgbClr>
                  </a:outerShdw>
                </a:effectLst>
              </a:rPr>
              <a:t>Maximax</a:t>
            </a:r>
            <a:endParaRPr lang="en-US" dirty="0">
              <a:effectLst>
                <a:outerShdw blurRad="38100" dist="38100" dir="2700000" algn="tl">
                  <a:srgbClr val="000000">
                    <a:alpha val="43137"/>
                  </a:srgbClr>
                </a:outerShdw>
              </a:effectLst>
            </a:endParaRPr>
          </a:p>
        </p:txBody>
      </p:sp>
      <p:pic>
        <p:nvPicPr>
          <p:cNvPr id="35842" name="Picture 2"/>
          <p:cNvPicPr>
            <a:picLocks noChangeAspect="1" noChangeArrowheads="1"/>
          </p:cNvPicPr>
          <p:nvPr/>
        </p:nvPicPr>
        <p:blipFill>
          <a:blip r:embed="rId2" cstate="print"/>
          <a:srcRect l="35973" t="36441" r="19478" b="38135"/>
          <a:stretch>
            <a:fillRect/>
          </a:stretch>
        </p:blipFill>
        <p:spPr bwMode="auto">
          <a:xfrm>
            <a:off x="546995" y="2383436"/>
            <a:ext cx="8050009" cy="3485551"/>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59764" y="761818"/>
            <a:ext cx="7543800" cy="4022725"/>
          </a:xfrm>
        </p:spPr>
        <p:txBody>
          <a:bodyPr>
            <a:normAutofit/>
          </a:bodyPr>
          <a:lstStyle/>
          <a:p>
            <a:pPr>
              <a:buNone/>
            </a:pPr>
            <a:r>
              <a:rPr lang="en-US" sz="2800" dirty="0" err="1">
                <a:effectLst>
                  <a:outerShdw blurRad="38100" dist="38100" dir="2700000" algn="tl">
                    <a:srgbClr val="000000">
                      <a:alpha val="43137"/>
                    </a:srgbClr>
                  </a:outerShdw>
                </a:effectLst>
              </a:rPr>
              <a:t>Maximin</a:t>
            </a:r>
            <a:endParaRPr lang="en-US" sz="2800" dirty="0">
              <a:effectLst>
                <a:outerShdw blurRad="38100" dist="38100" dir="2700000" algn="tl">
                  <a:srgbClr val="000000">
                    <a:alpha val="43137"/>
                  </a:srgbClr>
                </a:outerShdw>
              </a:effectLst>
            </a:endParaRPr>
          </a:p>
        </p:txBody>
      </p:sp>
      <p:pic>
        <p:nvPicPr>
          <p:cNvPr id="36866" name="Picture 2"/>
          <p:cNvPicPr>
            <a:picLocks noChangeAspect="1" noChangeArrowheads="1"/>
          </p:cNvPicPr>
          <p:nvPr/>
        </p:nvPicPr>
        <p:blipFill>
          <a:blip r:embed="rId2" cstate="print"/>
          <a:srcRect l="36092" t="36441" r="19121" b="38135"/>
          <a:stretch>
            <a:fillRect/>
          </a:stretch>
        </p:blipFill>
        <p:spPr bwMode="auto">
          <a:xfrm>
            <a:off x="359764" y="1588957"/>
            <a:ext cx="8117809" cy="3838317"/>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00100" y="826932"/>
            <a:ext cx="7543800" cy="4022725"/>
          </a:xfrm>
        </p:spPr>
        <p:txBody>
          <a:bodyPr/>
          <a:lstStyle/>
          <a:p>
            <a:pPr>
              <a:buNone/>
            </a:pPr>
            <a:r>
              <a:rPr lang="en-US" dirty="0" err="1">
                <a:effectLst>
                  <a:outerShdw blurRad="38100" dist="38100" dir="2700000" algn="tl">
                    <a:srgbClr val="000000">
                      <a:alpha val="43137"/>
                    </a:srgbClr>
                  </a:outerShdw>
                </a:effectLst>
              </a:rPr>
              <a:t>Minimax</a:t>
            </a:r>
            <a:endParaRPr lang="en-US" dirty="0">
              <a:effectLst>
                <a:outerShdw blurRad="38100" dist="38100" dir="2700000" algn="tl">
                  <a:srgbClr val="000000">
                    <a:alpha val="43137"/>
                  </a:srgbClr>
                </a:outerShdw>
              </a:effectLst>
            </a:endParaRPr>
          </a:p>
        </p:txBody>
      </p:sp>
      <p:pic>
        <p:nvPicPr>
          <p:cNvPr id="37890" name="Picture 2" descr="Image result for minimax regret example"/>
          <p:cNvPicPr>
            <a:picLocks noChangeAspect="1" noChangeArrowheads="1"/>
          </p:cNvPicPr>
          <p:nvPr/>
        </p:nvPicPr>
        <p:blipFill>
          <a:blip r:embed="rId2" cstate="print"/>
          <a:srcRect t="24134"/>
          <a:stretch>
            <a:fillRect/>
          </a:stretch>
        </p:blipFill>
        <p:spPr bwMode="auto">
          <a:xfrm>
            <a:off x="334164" y="1424066"/>
            <a:ext cx="8285180" cy="4376366"/>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cstate="print"/>
          <a:srcRect l="7504" t="18856" r="43658" b="16102"/>
          <a:stretch>
            <a:fillRect/>
          </a:stretch>
        </p:blipFill>
        <p:spPr bwMode="auto">
          <a:xfrm>
            <a:off x="344773" y="218220"/>
            <a:ext cx="8529403" cy="6091623"/>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0040" y="374755"/>
            <a:ext cx="8823960" cy="5494234"/>
          </a:xfrm>
        </p:spPr>
        <p:txBody>
          <a:bodyPr/>
          <a:lstStyle/>
          <a:p>
            <a:pPr>
              <a:buNone/>
            </a:pPr>
            <a:r>
              <a:rPr lang="en-US" sz="2400" dirty="0"/>
              <a:t>Example:</a:t>
            </a:r>
          </a:p>
        </p:txBody>
      </p:sp>
      <p:pic>
        <p:nvPicPr>
          <p:cNvPr id="18434" name="Picture 2"/>
          <p:cNvPicPr>
            <a:picLocks noChangeAspect="1" noChangeArrowheads="1"/>
          </p:cNvPicPr>
          <p:nvPr/>
        </p:nvPicPr>
        <p:blipFill>
          <a:blip r:embed="rId2"/>
          <a:srcRect l="26354" t="68125" r="41201" b="13333"/>
          <a:stretch>
            <a:fillRect/>
          </a:stretch>
        </p:blipFill>
        <p:spPr bwMode="auto">
          <a:xfrm>
            <a:off x="105543" y="1873769"/>
            <a:ext cx="8823960" cy="3327817"/>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l="26003" t="31250" r="40732" b="24375"/>
          <a:stretch>
            <a:fillRect/>
          </a:stretch>
        </p:blipFill>
        <p:spPr bwMode="auto">
          <a:xfrm>
            <a:off x="488804" y="199307"/>
            <a:ext cx="8166391" cy="6124793"/>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C96A26-D6B1-47DB-8005-3DEBCAF3FA33}"/>
              </a:ext>
            </a:extLst>
          </p:cNvPr>
          <p:cNvSpPr txBox="1"/>
          <p:nvPr/>
        </p:nvSpPr>
        <p:spPr>
          <a:xfrm>
            <a:off x="252663" y="794477"/>
            <a:ext cx="8638674" cy="5447645"/>
          </a:xfrm>
          <a:prstGeom prst="rect">
            <a:avLst/>
          </a:prstGeom>
          <a:noFill/>
        </p:spPr>
        <p:txBody>
          <a:bodyPr wrap="square">
            <a:spAutoFit/>
          </a:bodyPr>
          <a:lstStyle/>
          <a:p>
            <a:pPr algn="l"/>
            <a:r>
              <a:rPr lang="en-US" sz="2800" b="1" i="0" u="none" strike="noStrike" baseline="0" dirty="0">
                <a:latin typeface="TimesLTStd-Roman"/>
              </a:rPr>
              <a:t>Game Theory</a:t>
            </a:r>
          </a:p>
          <a:p>
            <a:pPr marL="342900" indent="-342900" algn="l">
              <a:buFont typeface="Arial" panose="020B0604020202020204" pitchFamily="34" charset="0"/>
              <a:buChar char="•"/>
            </a:pPr>
            <a:endParaRPr lang="en-US" sz="2000" b="0" i="0" u="none" strike="noStrike" baseline="0" dirty="0">
              <a:latin typeface="TimesLTStd-Roman"/>
            </a:endParaRPr>
          </a:p>
          <a:p>
            <a:pPr marL="342900" indent="-342900" algn="l">
              <a:buFont typeface="Arial" panose="020B0604020202020204" pitchFamily="34" charset="0"/>
              <a:buChar char="•"/>
            </a:pPr>
            <a:r>
              <a:rPr lang="en-US" sz="2000" dirty="0">
                <a:latin typeface="TimesLTStd-Roman"/>
              </a:rPr>
              <a:t>T</a:t>
            </a:r>
            <a:r>
              <a:rPr lang="en-US" sz="2000" b="0" i="0" u="none" strike="noStrike" baseline="0" dirty="0">
                <a:latin typeface="TimesLTStd-Roman"/>
              </a:rPr>
              <a:t>he future states of nature and their probabilities are replaced by the decisions of a competitor.</a:t>
            </a:r>
          </a:p>
          <a:p>
            <a:pPr marL="800100" lvl="1" indent="-342900">
              <a:buFont typeface="Arial" panose="020B0604020202020204" pitchFamily="34" charset="0"/>
              <a:buChar char="•"/>
            </a:pPr>
            <a:r>
              <a:rPr lang="en-US" sz="2000" b="0" i="0" u="none" strike="noStrike" baseline="0" dirty="0">
                <a:latin typeface="TimesLTStd-Roman"/>
              </a:rPr>
              <a:t> Begley and Grant explain:</a:t>
            </a:r>
            <a:br>
              <a:rPr lang="en-US" sz="2000" b="0" i="0" u="none" strike="noStrike" baseline="0" dirty="0">
                <a:latin typeface="TimesLTStd-Roman"/>
              </a:rPr>
            </a:br>
            <a:r>
              <a:rPr lang="en-US" sz="1800" b="0" i="0" u="none" strike="noStrike" baseline="0" dirty="0">
                <a:latin typeface="TimesLTStd-Roman"/>
              </a:rPr>
              <a:t>In essence, game theory provides the model of a contest. The contest can be a war or an election, an auction or a children’s game, as long as it requires strategy, bargaining, threat, and reward.</a:t>
            </a:r>
          </a:p>
          <a:p>
            <a:pPr marL="342900" indent="-342900" algn="l">
              <a:buFont typeface="Arial" panose="020B0604020202020204" pitchFamily="34" charset="0"/>
              <a:buChar char="•"/>
            </a:pPr>
            <a:r>
              <a:rPr lang="en-US" sz="2000" b="0" i="0" u="none" strike="noStrike" baseline="0" dirty="0">
                <a:latin typeface="TimesLTStd-Roman"/>
              </a:rPr>
              <a:t>Leads to selecting a mixture of two or more strategies, alternated randomly with some specified probability. </a:t>
            </a:r>
          </a:p>
          <a:p>
            <a:pPr marL="800100" lvl="1" indent="-342900">
              <a:buFont typeface="Arial" panose="020B0604020202020204" pitchFamily="34" charset="0"/>
              <a:buChar char="•"/>
            </a:pPr>
            <a:r>
              <a:rPr lang="en-US" sz="2000" b="0" i="0" u="none" strike="noStrike" baseline="0" dirty="0">
                <a:latin typeface="TimesLTStd-Roman"/>
              </a:rPr>
              <a:t>Begley and Grant provide a simple example:</a:t>
            </a:r>
            <a:br>
              <a:rPr lang="en-US" sz="2000" b="0" i="0" u="none" strike="noStrike" baseline="0" dirty="0">
                <a:latin typeface="TimesLTStd-Roman"/>
              </a:rPr>
            </a:br>
            <a:r>
              <a:rPr lang="en-US" sz="1800" b="0" i="0" u="none" strike="noStrike" baseline="0" dirty="0">
                <a:latin typeface="TimesLTStd-Roman"/>
              </a:rPr>
              <a:t>In the children’s game called </a:t>
            </a:r>
            <a:r>
              <a:rPr lang="en-US" sz="1800" b="1" i="0" u="none" strike="noStrike" baseline="0" dirty="0">
                <a:latin typeface="TimesLTStd-Bold"/>
              </a:rPr>
              <a:t>Odds and Evens</a:t>
            </a:r>
            <a:r>
              <a:rPr lang="en-US" sz="1800" b="0" i="0" u="none" strike="noStrike" baseline="0" dirty="0">
                <a:latin typeface="TimesLTStd-Roman"/>
              </a:rPr>
              <a:t>, for instance, two players flash one or two fingers. </a:t>
            </a:r>
            <a:br>
              <a:rPr lang="en-US" sz="1800" b="0" i="0" u="none" strike="noStrike" baseline="0" dirty="0">
                <a:latin typeface="TimesLTStd-Roman"/>
              </a:rPr>
            </a:br>
            <a:r>
              <a:rPr lang="en-US" sz="1800" b="0" i="0" u="none" strike="noStrike" baseline="0" dirty="0">
                <a:latin typeface="TimesLTStd-Roman"/>
              </a:rPr>
              <a:t>If the total is 2 or 4, Even wins; if [it is] 3, Odd wins. A little analysis shows that the winning  ploy is to randomly mix up the number of fingers flashed. </a:t>
            </a:r>
            <a:br>
              <a:rPr lang="en-US" sz="1800" b="0" i="0" u="none" strike="noStrike" baseline="0" dirty="0">
                <a:latin typeface="TimesLTStd-Roman"/>
              </a:rPr>
            </a:br>
            <a:r>
              <a:rPr lang="en-US" sz="1800" b="0" i="0" u="none" strike="noStrike" baseline="0" dirty="0">
                <a:latin typeface="TimesLTStd-Roman"/>
              </a:rPr>
              <a:t>For no matter what Odd does, Even can expect to come out the winner about half the time, and vice versa. If Even attempts anything trickier, such as alternating 1s and 2s, he can be beaten if Odd catches on to the strategy and alternates 2s and 1s.</a:t>
            </a:r>
            <a:endParaRPr lang="en-US" dirty="0"/>
          </a:p>
        </p:txBody>
      </p:sp>
    </p:spTree>
    <p:extLst>
      <p:ext uri="{BB962C8B-B14F-4D97-AF65-F5344CB8AC3E}">
        <p14:creationId xmlns:p14="http://schemas.microsoft.com/office/powerpoint/2010/main" val="26694669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8011" y="304618"/>
            <a:ext cx="7927975" cy="1143000"/>
          </a:xfrm>
        </p:spPr>
        <p:txBody>
          <a:bodyPr>
            <a:normAutofit fontScale="90000"/>
          </a:bodyPr>
          <a:lstStyle/>
          <a:p>
            <a:r>
              <a:rPr lang="en-US" sz="4400" dirty="0"/>
              <a:t>Computer-Based Information Systems</a:t>
            </a:r>
          </a:p>
        </p:txBody>
      </p:sp>
      <p:sp>
        <p:nvSpPr>
          <p:cNvPr id="3" name="Content Placeholder 2"/>
          <p:cNvSpPr>
            <a:spLocks noGrp="1"/>
          </p:cNvSpPr>
          <p:nvPr>
            <p:ph idx="4294967295"/>
          </p:nvPr>
        </p:nvSpPr>
        <p:spPr>
          <a:xfrm>
            <a:off x="435625" y="1642671"/>
            <a:ext cx="7927975" cy="4481403"/>
          </a:xfrm>
        </p:spPr>
        <p:txBody>
          <a:bodyPr>
            <a:normAutofit/>
          </a:bodyPr>
          <a:lstStyle/>
          <a:p>
            <a:pPr>
              <a:buFont typeface="Arial" panose="020B0604020202020204" pitchFamily="34" charset="0"/>
              <a:buChar char="•"/>
            </a:pPr>
            <a:r>
              <a:rPr lang="en-US" sz="4000" dirty="0"/>
              <a:t> Integrated Databases</a:t>
            </a:r>
          </a:p>
          <a:p>
            <a:pPr lvl="1">
              <a:buFont typeface="Arial" panose="020B0604020202020204" pitchFamily="34" charset="0"/>
              <a:buChar char="•"/>
            </a:pPr>
            <a:r>
              <a:rPr lang="en-US" sz="2800" dirty="0"/>
              <a:t> Same data stored in various system over and over again has been now integrated in same system</a:t>
            </a:r>
          </a:p>
          <a:p>
            <a:pPr lvl="1">
              <a:buFont typeface="Arial" panose="020B0604020202020204" pitchFamily="34" charset="0"/>
              <a:buChar char="•"/>
            </a:pPr>
            <a:r>
              <a:rPr lang="en-US" sz="2800" dirty="0"/>
              <a:t>Cost, </a:t>
            </a:r>
            <a:r>
              <a:rPr lang="en-US" sz="2800" dirty="0" err="1"/>
              <a:t>Time,Space</a:t>
            </a:r>
            <a:r>
              <a:rPr lang="en-US" sz="2800" dirty="0"/>
              <a:t> </a:t>
            </a:r>
            <a:r>
              <a:rPr lang="en-US" sz="2800" dirty="0" err="1"/>
              <a:t>etc</a:t>
            </a:r>
            <a:endParaRPr lang="en-US" sz="2800" dirty="0"/>
          </a:p>
          <a:p>
            <a:pPr>
              <a:buFont typeface="Arial" panose="020B0604020202020204" pitchFamily="34" charset="0"/>
              <a:buChar char="•"/>
            </a:pPr>
            <a:r>
              <a:rPr lang="en-US" sz="4000" dirty="0"/>
              <a:t>Management Information/Decision Support Systems</a:t>
            </a:r>
          </a:p>
          <a:p>
            <a:pPr>
              <a:buFont typeface="Arial" panose="020B0604020202020204" pitchFamily="34" charset="0"/>
              <a:buChar char="•"/>
            </a:pPr>
            <a:r>
              <a:rPr lang="en-US" sz="4000" dirty="0"/>
              <a:t>Expert Systems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91748" y="741684"/>
            <a:ext cx="7897812" cy="4800600"/>
          </a:xfrm>
        </p:spPr>
        <p:txBody>
          <a:bodyPr>
            <a:normAutofit/>
          </a:bodyPr>
          <a:lstStyle/>
          <a:p>
            <a:pPr>
              <a:buNone/>
            </a:pPr>
            <a:r>
              <a:rPr lang="en-US" sz="3200" b="1" dirty="0"/>
              <a:t>Management Information/Decision Support Systems</a:t>
            </a:r>
            <a:endParaRPr lang="en-US" sz="2800" b="1" dirty="0"/>
          </a:p>
        </p:txBody>
      </p:sp>
      <p:pic>
        <p:nvPicPr>
          <p:cNvPr id="77827" name="Picture 3"/>
          <p:cNvPicPr>
            <a:picLocks noChangeAspect="1" noChangeArrowheads="1"/>
          </p:cNvPicPr>
          <p:nvPr/>
        </p:nvPicPr>
        <p:blipFill rotWithShape="1">
          <a:blip r:embed="rId2"/>
          <a:srcRect l="27088" t="68037" r="42693" b="16223"/>
          <a:stretch/>
        </p:blipFill>
        <p:spPr bwMode="auto">
          <a:xfrm>
            <a:off x="391748" y="2201778"/>
            <a:ext cx="7712045" cy="3256285"/>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management information system and levels of managementको लागि तस्बिर परिणाम"/>
          <p:cNvPicPr>
            <a:picLocks noChangeAspect="1" noChangeArrowheads="1"/>
          </p:cNvPicPr>
          <p:nvPr/>
        </p:nvPicPr>
        <p:blipFill>
          <a:blip r:embed="rId2"/>
          <a:srcRect/>
          <a:stretch>
            <a:fillRect/>
          </a:stretch>
        </p:blipFill>
        <p:spPr bwMode="auto">
          <a:xfrm>
            <a:off x="318764" y="584616"/>
            <a:ext cx="8600384" cy="5571392"/>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26"/>
          <p:cNvSpPr>
            <a:spLocks noGrp="1" noChangeArrowheads="1"/>
          </p:cNvSpPr>
          <p:nvPr>
            <p:ph type="title" idx="4294967295"/>
          </p:nvPr>
        </p:nvSpPr>
        <p:spPr>
          <a:xfrm>
            <a:off x="345529" y="852979"/>
            <a:ext cx="7974012" cy="1143000"/>
          </a:xfrm>
        </p:spPr>
        <p:txBody>
          <a:bodyPr>
            <a:normAutofit/>
          </a:bodyPr>
          <a:lstStyle/>
          <a:p>
            <a:pPr>
              <a:defRPr/>
            </a:pPr>
            <a:r>
              <a:rPr lang="en-US" dirty="0"/>
              <a:t>Types of Decisions</a:t>
            </a:r>
            <a:endParaRPr lang="en-US" b="0" dirty="0"/>
          </a:p>
        </p:txBody>
      </p:sp>
      <p:pic>
        <p:nvPicPr>
          <p:cNvPr id="44034" name="Picture 2"/>
          <p:cNvPicPr>
            <a:picLocks noChangeAspect="1" noChangeArrowheads="1"/>
          </p:cNvPicPr>
          <p:nvPr/>
        </p:nvPicPr>
        <p:blipFill>
          <a:blip r:embed="rId2" cstate="print"/>
          <a:srcRect l="7862" t="26695" r="45445" b="47458"/>
          <a:stretch>
            <a:fillRect/>
          </a:stretch>
        </p:blipFill>
        <p:spPr bwMode="auto">
          <a:xfrm>
            <a:off x="577969" y="2185959"/>
            <a:ext cx="7988061" cy="2486081"/>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management information system and levels of managementको लागि तस्बिर परिणाम"/>
          <p:cNvPicPr>
            <a:picLocks noChangeAspect="1" noChangeArrowheads="1"/>
          </p:cNvPicPr>
          <p:nvPr/>
        </p:nvPicPr>
        <p:blipFill>
          <a:blip r:embed="rId2"/>
          <a:srcRect/>
          <a:stretch>
            <a:fillRect/>
          </a:stretch>
        </p:blipFill>
        <p:spPr bwMode="auto">
          <a:xfrm>
            <a:off x="416252" y="194872"/>
            <a:ext cx="8430262" cy="6011055"/>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419726" y="794479"/>
            <a:ext cx="8424472" cy="5074509"/>
          </a:xfrm>
        </p:spPr>
        <p:txBody>
          <a:bodyPr>
            <a:normAutofit lnSpcReduction="10000"/>
          </a:bodyPr>
          <a:lstStyle/>
          <a:p>
            <a:pPr eaLnBrk="1" hangingPunct="1">
              <a:lnSpc>
                <a:spcPct val="90000"/>
              </a:lnSpc>
              <a:buFontTx/>
              <a:buChar char="•"/>
              <a:defRPr/>
            </a:pPr>
            <a:r>
              <a:rPr lang="en-US" sz="2800" dirty="0">
                <a:latin typeface="Times New Roman" pitchFamily="18" charset="0"/>
                <a:cs typeface="Times New Roman" pitchFamily="18" charset="0"/>
              </a:rPr>
              <a:t>Transaction Processing Systems (TPS)</a:t>
            </a:r>
          </a:p>
          <a:p>
            <a:pPr marL="742950" lvl="1" indent="-285750" eaLnBrk="1" hangingPunct="1">
              <a:lnSpc>
                <a:spcPct val="90000"/>
              </a:lnSpc>
              <a:buFontTx/>
              <a:buChar char="–"/>
              <a:defRPr/>
            </a:pPr>
            <a:r>
              <a:rPr lang="en-US" sz="2400" dirty="0">
                <a:latin typeface="Times New Roman" pitchFamily="18" charset="0"/>
                <a:cs typeface="Times New Roman" pitchFamily="18" charset="0"/>
              </a:rPr>
              <a:t>Automate handling of data about business activities (transactions)</a:t>
            </a:r>
          </a:p>
          <a:p>
            <a:pPr eaLnBrk="1" hangingPunct="1">
              <a:lnSpc>
                <a:spcPct val="90000"/>
              </a:lnSpc>
              <a:buFontTx/>
              <a:buChar char="•"/>
              <a:defRPr/>
            </a:pPr>
            <a:r>
              <a:rPr lang="en-US" sz="2800" dirty="0">
                <a:latin typeface="Times New Roman" pitchFamily="18" charset="0"/>
                <a:cs typeface="Times New Roman" pitchFamily="18" charset="0"/>
              </a:rPr>
              <a:t>Management Information Systems (MIS)</a:t>
            </a:r>
          </a:p>
          <a:p>
            <a:pPr marL="742950" lvl="1" indent="-285750" eaLnBrk="1" hangingPunct="1">
              <a:lnSpc>
                <a:spcPct val="90000"/>
              </a:lnSpc>
              <a:buFontTx/>
              <a:buChar char="–"/>
              <a:defRPr/>
            </a:pPr>
            <a:r>
              <a:rPr lang="en-US" sz="2400" dirty="0">
                <a:latin typeface="Times New Roman" pitchFamily="18" charset="0"/>
                <a:cs typeface="Times New Roman" pitchFamily="18" charset="0"/>
              </a:rPr>
              <a:t>Converts raw data from transaction processing system into meaningful form</a:t>
            </a:r>
          </a:p>
          <a:p>
            <a:pPr eaLnBrk="1" hangingPunct="1">
              <a:lnSpc>
                <a:spcPct val="90000"/>
              </a:lnSpc>
              <a:buFontTx/>
              <a:buChar char="•"/>
              <a:defRPr/>
            </a:pPr>
            <a:r>
              <a:rPr lang="en-US" sz="2800" dirty="0">
                <a:latin typeface="Times New Roman" pitchFamily="18" charset="0"/>
                <a:cs typeface="Times New Roman" pitchFamily="18" charset="0"/>
              </a:rPr>
              <a:t>Decision Support Systems (DSS)</a:t>
            </a:r>
          </a:p>
          <a:p>
            <a:pPr marL="742950" lvl="1" indent="-285750" eaLnBrk="1" hangingPunct="1">
              <a:lnSpc>
                <a:spcPct val="90000"/>
              </a:lnSpc>
              <a:buFontTx/>
              <a:buChar char="–"/>
              <a:defRPr/>
            </a:pPr>
            <a:r>
              <a:rPr lang="en-US" sz="2400" dirty="0">
                <a:latin typeface="Times New Roman" pitchFamily="18" charset="0"/>
                <a:cs typeface="Times New Roman" pitchFamily="18" charset="0"/>
              </a:rPr>
              <a:t>Designed to help decision makers</a:t>
            </a:r>
          </a:p>
          <a:p>
            <a:pPr marL="742950" lvl="1" indent="-285750" eaLnBrk="1" hangingPunct="1">
              <a:lnSpc>
                <a:spcPct val="90000"/>
              </a:lnSpc>
              <a:buFontTx/>
              <a:buChar char="–"/>
              <a:defRPr/>
            </a:pPr>
            <a:r>
              <a:rPr lang="en-US" sz="2400" dirty="0">
                <a:latin typeface="Times New Roman" pitchFamily="18" charset="0"/>
                <a:cs typeface="Times New Roman" pitchFamily="18" charset="0"/>
              </a:rPr>
              <a:t>Provides interactive environment for decision making</a:t>
            </a:r>
          </a:p>
          <a:p>
            <a:pPr eaLnBrk="1" hangingPunct="1">
              <a:lnSpc>
                <a:spcPct val="90000"/>
              </a:lnSpc>
              <a:buFontTx/>
              <a:buChar char="•"/>
              <a:defRPr/>
            </a:pPr>
            <a:r>
              <a:rPr lang="en-US" sz="2800" dirty="0">
                <a:latin typeface="Times New Roman" pitchFamily="18" charset="0"/>
                <a:cs typeface="Times New Roman" pitchFamily="18" charset="0"/>
              </a:rPr>
              <a:t>Expert Systems (ES)</a:t>
            </a:r>
          </a:p>
          <a:p>
            <a:pPr marL="742950" lvl="1" indent="-285750" eaLnBrk="1" hangingPunct="1">
              <a:lnSpc>
                <a:spcPct val="90000"/>
              </a:lnSpc>
              <a:buFontTx/>
              <a:buChar char="–"/>
              <a:defRPr/>
            </a:pPr>
            <a:r>
              <a:rPr lang="en-US" sz="2400" dirty="0">
                <a:latin typeface="Times New Roman" pitchFamily="18" charset="0"/>
                <a:cs typeface="Times New Roman" pitchFamily="18" charset="0"/>
              </a:rPr>
              <a:t>Replicates decision making process</a:t>
            </a:r>
          </a:p>
          <a:p>
            <a:pPr marL="742950" lvl="1" indent="-285750" eaLnBrk="1" hangingPunct="1">
              <a:lnSpc>
                <a:spcPct val="90000"/>
              </a:lnSpc>
              <a:buFontTx/>
              <a:buChar char="–"/>
              <a:defRPr/>
            </a:pPr>
            <a:r>
              <a:rPr lang="en-US" sz="2400" dirty="0">
                <a:latin typeface="Times New Roman" pitchFamily="18" charset="0"/>
                <a:cs typeface="Times New Roman" pitchFamily="18" charset="0"/>
              </a:rPr>
              <a:t>Knowledge representation describes the way an expert would approach the problem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91185" y="662041"/>
            <a:ext cx="7543800" cy="4022725"/>
          </a:xfrm>
        </p:spPr>
        <p:txBody>
          <a:bodyPr/>
          <a:lstStyle/>
          <a:p>
            <a:pPr>
              <a:buNone/>
            </a:pPr>
            <a:r>
              <a:rPr lang="en-US" sz="2400" dirty="0"/>
              <a:t>Expert Systems</a:t>
            </a:r>
          </a:p>
        </p:txBody>
      </p:sp>
      <p:pic>
        <p:nvPicPr>
          <p:cNvPr id="80898" name="Picture 2" descr="expert systems aiको लागि तस्बिर परिणाम"/>
          <p:cNvPicPr>
            <a:picLocks noChangeAspect="1" noChangeArrowheads="1"/>
          </p:cNvPicPr>
          <p:nvPr/>
        </p:nvPicPr>
        <p:blipFill>
          <a:blip r:embed="rId2"/>
          <a:srcRect t="19762" b="11081"/>
          <a:stretch>
            <a:fillRect/>
          </a:stretch>
        </p:blipFill>
        <p:spPr bwMode="auto">
          <a:xfrm>
            <a:off x="123769" y="1379095"/>
            <a:ext cx="9020231" cy="4473065"/>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expert systemsको लागि तस्बिर परिणाम"/>
          <p:cNvPicPr>
            <a:picLocks noChangeAspect="1" noChangeArrowheads="1"/>
          </p:cNvPicPr>
          <p:nvPr/>
        </p:nvPicPr>
        <p:blipFill>
          <a:blip r:embed="rId2"/>
          <a:srcRect/>
          <a:stretch>
            <a:fillRect/>
          </a:stretch>
        </p:blipFill>
        <p:spPr bwMode="auto">
          <a:xfrm>
            <a:off x="346310" y="839449"/>
            <a:ext cx="8482897" cy="4871803"/>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05810" y="407208"/>
            <a:ext cx="7543800" cy="4022725"/>
          </a:xfrm>
        </p:spPr>
        <p:txBody>
          <a:bodyPr/>
          <a:lstStyle/>
          <a:p>
            <a:pPr>
              <a:buNone/>
            </a:pPr>
            <a:r>
              <a:rPr lang="en-US" dirty="0"/>
              <a:t>Implementation</a:t>
            </a:r>
          </a:p>
        </p:txBody>
      </p:sp>
      <p:sp>
        <p:nvSpPr>
          <p:cNvPr id="5" name="TextBox 4">
            <a:extLst>
              <a:ext uri="{FF2B5EF4-FFF2-40B4-BE49-F238E27FC236}">
                <a16:creationId xmlns:a16="http://schemas.microsoft.com/office/drawing/2014/main" id="{392B22A4-7BAC-4FB3-AB5B-0204A296589B}"/>
              </a:ext>
            </a:extLst>
          </p:cNvPr>
          <p:cNvSpPr txBox="1"/>
          <p:nvPr/>
        </p:nvSpPr>
        <p:spPr>
          <a:xfrm>
            <a:off x="405810" y="1041228"/>
            <a:ext cx="8100516" cy="4339650"/>
          </a:xfrm>
          <a:prstGeom prst="rect">
            <a:avLst/>
          </a:prstGeom>
          <a:noFill/>
        </p:spPr>
        <p:txBody>
          <a:bodyPr wrap="square">
            <a:spAutoFit/>
          </a:bodyPr>
          <a:lstStyle/>
          <a:p>
            <a:pPr algn="l"/>
            <a:r>
              <a:rPr lang="en-US" sz="2400" b="0" i="0" u="none" strike="noStrike" baseline="0" dirty="0">
                <a:latin typeface="TimesLTStd-Roman"/>
              </a:rPr>
              <a:t>Decisions, no matter how well conceived, are of little value until they are put to use—that is, until they are implemented. </a:t>
            </a:r>
          </a:p>
          <a:p>
            <a:pPr algn="l"/>
            <a:endParaRPr lang="en-US" sz="2400" b="0" i="0" u="none" strike="noStrike" baseline="0" dirty="0">
              <a:latin typeface="TimesLTStd-Roman"/>
            </a:endParaRPr>
          </a:p>
          <a:p>
            <a:pPr algn="l"/>
            <a:r>
              <a:rPr lang="en-US" sz="2400" b="0" i="0" u="none" strike="noStrike" baseline="0" dirty="0" err="1">
                <a:latin typeface="TimesLTStd-Roman"/>
              </a:rPr>
              <a:t>Koestenbaum</a:t>
            </a:r>
            <a:r>
              <a:rPr lang="en-US" sz="2400" b="0" i="0" u="none" strike="noStrike" baseline="0" dirty="0">
                <a:latin typeface="TimesLTStd-Roman"/>
              </a:rPr>
              <a:t> puts it well:</a:t>
            </a:r>
          </a:p>
          <a:p>
            <a:pPr algn="l"/>
            <a:r>
              <a:rPr lang="en-US" sz="2000" b="0" i="0" u="none" strike="noStrike" baseline="0" dirty="0">
                <a:latin typeface="TimesLTStd-Roman"/>
              </a:rPr>
              <a:t>Leadership is to know that decisions are merely the start, not the end.</a:t>
            </a:r>
          </a:p>
          <a:p>
            <a:pPr algn="l"/>
            <a:r>
              <a:rPr lang="en-US" sz="2000" b="0" i="0" u="none" strike="noStrike" baseline="0" dirty="0">
                <a:latin typeface="TimesLTStd-Roman"/>
              </a:rPr>
              <a:t>Next comes the higher level decision to sustain and to implement the original decision, and that requires courage.</a:t>
            </a:r>
          </a:p>
          <a:p>
            <a:pPr algn="l"/>
            <a:r>
              <a:rPr lang="en-US" sz="2000" b="0" i="0" u="none" strike="noStrike" baseline="0" dirty="0">
                <a:latin typeface="TimesLTStd-Roman"/>
              </a:rPr>
              <a:t>Courage is the willingness to submerge oneself in the loneliness, the anxiety, and the guilt of a decision maker. Courage is the decision, and a decision is, to have faith in the crisis of the soul that comes with every significant decision. The faith is that on the other end one </a:t>
            </a:r>
            <a:r>
              <a:rPr lang="en-US" sz="2000" b="0" i="0" u="none" strike="noStrike" baseline="0" dirty="0" err="1">
                <a:latin typeface="TimesLTStd-Roman"/>
              </a:rPr>
              <a:t>findsin</a:t>
            </a:r>
            <a:r>
              <a:rPr lang="en-US" sz="2000" b="0" i="0" u="none" strike="noStrike" baseline="0" dirty="0">
                <a:latin typeface="TimesLTStd-Roman"/>
              </a:rPr>
              <a:t> oneself character and the exhilaration of having become a strong, centered, and grounded human being.</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027"/>
          <p:cNvSpPr>
            <a:spLocks noGrp="1" noChangeArrowheads="1"/>
          </p:cNvSpPr>
          <p:nvPr>
            <p:ph idx="4294967295"/>
          </p:nvPr>
        </p:nvSpPr>
        <p:spPr>
          <a:xfrm>
            <a:off x="391098" y="1028700"/>
            <a:ext cx="8378148" cy="5012336"/>
          </a:xfrm>
        </p:spPr>
        <p:txBody>
          <a:bodyPr>
            <a:normAutofit/>
          </a:bodyPr>
          <a:lstStyle/>
          <a:p>
            <a:pPr>
              <a:defRPr/>
            </a:pPr>
            <a:r>
              <a:rPr lang="en-US" sz="3600" dirty="0"/>
              <a:t>Routine Decisions – </a:t>
            </a:r>
            <a:r>
              <a:rPr lang="en-US" sz="3600" i="1" dirty="0"/>
              <a:t>delegation/rules based</a:t>
            </a:r>
          </a:p>
          <a:p>
            <a:pPr lvl="1">
              <a:defRPr/>
            </a:pPr>
            <a:r>
              <a:rPr lang="en-US" sz="3200" dirty="0"/>
              <a:t>Payroll processing</a:t>
            </a:r>
          </a:p>
          <a:p>
            <a:pPr lvl="1">
              <a:defRPr/>
            </a:pPr>
            <a:r>
              <a:rPr lang="en-US" sz="3200" dirty="0"/>
              <a:t>Reordering standard inventory</a:t>
            </a:r>
          </a:p>
          <a:p>
            <a:pPr lvl="1">
              <a:defRPr/>
            </a:pPr>
            <a:r>
              <a:rPr lang="en-US" sz="3200" dirty="0"/>
              <a:t>Paying suppliers</a:t>
            </a:r>
          </a:p>
          <a:p>
            <a:pPr>
              <a:defRPr/>
            </a:pPr>
            <a:r>
              <a:rPr lang="en-US" sz="3600" dirty="0"/>
              <a:t>Non-Routine Decisions</a:t>
            </a:r>
          </a:p>
          <a:p>
            <a:pPr lvl="1">
              <a:defRPr/>
            </a:pPr>
            <a:r>
              <a:rPr lang="en-US" sz="3200" dirty="0"/>
              <a:t>Unstructured situations</a:t>
            </a:r>
          </a:p>
          <a:p>
            <a:pPr lvl="1">
              <a:defRPr/>
            </a:pPr>
            <a:r>
              <a:rPr lang="en-US" sz="3200" dirty="0"/>
              <a:t>Usually more at higher level of management</a:t>
            </a:r>
          </a:p>
          <a:p>
            <a:pPr lvl="1">
              <a:defRPr/>
            </a:pPr>
            <a:r>
              <a:rPr lang="en-US" sz="3200" dirty="0"/>
              <a:t>Based on statistical decision making</a:t>
            </a:r>
          </a:p>
          <a:p>
            <a:pPr lvl="1">
              <a:defRPr/>
            </a:pPr>
            <a:r>
              <a:rPr lang="en-US" sz="3200" dirty="0"/>
              <a:t>Based on subjective decisions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Image result for routine and nonroutine decisions and levels of management"/>
          <p:cNvPicPr>
            <a:picLocks noChangeAspect="1" noChangeArrowheads="1"/>
          </p:cNvPicPr>
          <p:nvPr/>
        </p:nvPicPr>
        <p:blipFill rotWithShape="1">
          <a:blip r:embed="rId2" cstate="print"/>
          <a:srcRect l="9368" t="8308" r="20545" b="11905"/>
          <a:stretch/>
        </p:blipFill>
        <p:spPr bwMode="auto">
          <a:xfrm>
            <a:off x="209862" y="638334"/>
            <a:ext cx="8724276" cy="5267791"/>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25912" y="5134966"/>
            <a:ext cx="8892174" cy="1331912"/>
          </a:xfrm>
        </p:spPr>
        <p:txBody>
          <a:bodyPr/>
          <a:lstStyle/>
          <a:p>
            <a:pPr>
              <a:buNone/>
            </a:pPr>
            <a:r>
              <a:rPr lang="en-US" sz="2400" dirty="0">
                <a:solidFill>
                  <a:srgbClr val="0070C0"/>
                </a:solidFill>
              </a:rPr>
              <a:t>	</a:t>
            </a:r>
            <a:r>
              <a:rPr lang="en-US" sz="2000" dirty="0">
                <a:solidFill>
                  <a:srgbClr val="0070C0"/>
                </a:solidFill>
              </a:rPr>
              <a:t>Engineers often find themselves unable to rise in management unless they can develop the “tolerance for ambiguity” that is needed to tackle unstructured problems.</a:t>
            </a:r>
          </a:p>
          <a:p>
            <a:pPr>
              <a:buNone/>
            </a:pPr>
            <a:endParaRPr lang="en-US" dirty="0"/>
          </a:p>
        </p:txBody>
      </p:sp>
      <p:pic>
        <p:nvPicPr>
          <p:cNvPr id="28674" name="Picture 2" descr="Image result for routine and nonroutine decisions structured and unstructured"/>
          <p:cNvPicPr>
            <a:picLocks noChangeAspect="1" noChangeArrowheads="1"/>
          </p:cNvPicPr>
          <p:nvPr/>
        </p:nvPicPr>
        <p:blipFill>
          <a:blip r:embed="rId3" cstate="print"/>
          <a:srcRect/>
          <a:stretch>
            <a:fillRect/>
          </a:stretch>
        </p:blipFill>
        <p:spPr bwMode="auto">
          <a:xfrm>
            <a:off x="125912" y="1057078"/>
            <a:ext cx="8892175" cy="3959291"/>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26"/>
          <p:cNvSpPr>
            <a:spLocks noGrp="1" noChangeArrowheads="1"/>
          </p:cNvSpPr>
          <p:nvPr>
            <p:ph type="title" idx="4294967295"/>
          </p:nvPr>
        </p:nvSpPr>
        <p:spPr>
          <a:xfrm>
            <a:off x="239844" y="314792"/>
            <a:ext cx="7884826" cy="1102845"/>
          </a:xfrm>
        </p:spPr>
        <p:txBody>
          <a:bodyPr>
            <a:normAutofit/>
          </a:bodyPr>
          <a:lstStyle/>
          <a:p>
            <a:pPr>
              <a:defRPr/>
            </a:pPr>
            <a:r>
              <a:rPr lang="en-US" sz="3200" dirty="0"/>
              <a:t>Objective versus Bounded Rationality</a:t>
            </a:r>
            <a:endParaRPr lang="en-US" sz="3200" b="0" i="1" dirty="0"/>
          </a:p>
        </p:txBody>
      </p:sp>
      <p:sp>
        <p:nvSpPr>
          <p:cNvPr id="7171" name="Rectangle 1027"/>
          <p:cNvSpPr>
            <a:spLocks noGrp="1" noChangeArrowheads="1"/>
          </p:cNvSpPr>
          <p:nvPr>
            <p:ph idx="4294967295"/>
          </p:nvPr>
        </p:nvSpPr>
        <p:spPr>
          <a:xfrm>
            <a:off x="239844" y="1722388"/>
            <a:ext cx="8634334" cy="3980580"/>
          </a:xfrm>
        </p:spPr>
        <p:txBody>
          <a:bodyPr/>
          <a:lstStyle/>
          <a:p>
            <a:pPr>
              <a:defRPr/>
            </a:pPr>
            <a:r>
              <a:rPr lang="en-US" sz="2800" dirty="0"/>
              <a:t>Objective Rationality</a:t>
            </a:r>
            <a:endParaRPr lang="en-US" sz="2800" i="1" dirty="0"/>
          </a:p>
          <a:p>
            <a:pPr lvl="1">
              <a:defRPr/>
            </a:pPr>
            <a:r>
              <a:rPr lang="en-US" sz="2400" dirty="0"/>
              <a:t>Viewing all behavior alternatives</a:t>
            </a:r>
          </a:p>
          <a:p>
            <a:pPr lvl="1">
              <a:defRPr/>
            </a:pPr>
            <a:r>
              <a:rPr lang="en-US" sz="2400" dirty="0"/>
              <a:t>All consequences of choosing an alternative</a:t>
            </a:r>
          </a:p>
          <a:p>
            <a:pPr lvl="1">
              <a:defRPr/>
            </a:pPr>
            <a:r>
              <a:rPr lang="en-US" sz="2400" dirty="0"/>
              <a:t>Values assigned for singling out the alternative</a:t>
            </a:r>
          </a:p>
          <a:p>
            <a:pPr>
              <a:defRPr/>
            </a:pPr>
            <a:r>
              <a:rPr lang="en-US" sz="2800" dirty="0"/>
              <a:t>Bounded Rationality</a:t>
            </a:r>
          </a:p>
          <a:p>
            <a:pPr lvl="1">
              <a:defRPr/>
            </a:pPr>
            <a:r>
              <a:rPr lang="en-US" sz="2400" dirty="0"/>
              <a:t>Take only known factors</a:t>
            </a:r>
          </a:p>
          <a:p>
            <a:pPr lvl="1">
              <a:defRPr/>
            </a:pPr>
            <a:r>
              <a:rPr lang="en-US" sz="2400" dirty="0"/>
              <a:t>Time and resource constraint</a:t>
            </a:r>
          </a:p>
          <a:p>
            <a:pPr lvl="1">
              <a:defRPr/>
            </a:pPr>
            <a:r>
              <a:rPr lang="en-US" sz="2400" dirty="0"/>
              <a:t>Choose action that is satisfactory or  “good enough”</a:t>
            </a:r>
          </a:p>
          <a:p>
            <a:pPr lvl="1">
              <a:defRPr/>
            </a:pPr>
            <a:r>
              <a:rPr lang="en-US" sz="2400" dirty="0"/>
              <a:t>Solution that “</a:t>
            </a:r>
            <a:r>
              <a:rPr lang="en-US" sz="2400" i="1" dirty="0"/>
              <a:t>satisfices</a:t>
            </a:r>
            <a:r>
              <a:rPr lang="en-US" sz="2400" dirty="0"/>
              <a:t>” rather than the best one</a:t>
            </a:r>
          </a:p>
        </p:txBody>
      </p:sp>
    </p:spTree>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26487</TotalTime>
  <Words>1924</Words>
  <Application>Microsoft Office PowerPoint</Application>
  <PresentationFormat>On-screen Show (4:3)</PresentationFormat>
  <Paragraphs>238</Paragraphs>
  <Slides>54</Slides>
  <Notes>13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4" baseType="lpstr">
      <vt:lpstr>Arial</vt:lpstr>
      <vt:lpstr>Calibri</vt:lpstr>
      <vt:lpstr>Calibri Light</vt:lpstr>
      <vt:lpstr>FrutigerLTStd-Bold</vt:lpstr>
      <vt:lpstr>Times New Roman</vt:lpstr>
      <vt:lpstr>TimesLTStd-Bold</vt:lpstr>
      <vt:lpstr>TimesLTStd-Italic</vt:lpstr>
      <vt:lpstr>TimesLTStd-Roman</vt:lpstr>
      <vt:lpstr>Retrospect</vt:lpstr>
      <vt:lpstr>MS Org Chart</vt:lpstr>
      <vt:lpstr>Functions of Technology Management</vt:lpstr>
      <vt:lpstr>PowerPoint Presentation</vt:lpstr>
      <vt:lpstr>Chapter Objectives</vt:lpstr>
      <vt:lpstr> Relation to Planning</vt:lpstr>
      <vt:lpstr>Types of Decisions</vt:lpstr>
      <vt:lpstr>PowerPoint Presentation</vt:lpstr>
      <vt:lpstr>PowerPoint Presentation</vt:lpstr>
      <vt:lpstr>PowerPoint Presentation</vt:lpstr>
      <vt:lpstr>Objective versus Bounded Rationality</vt:lpstr>
      <vt:lpstr>Management Science Characteristics</vt:lpstr>
      <vt:lpstr>PowerPoint Presentation</vt:lpstr>
      <vt:lpstr>PowerPoint Presentation</vt:lpstr>
      <vt:lpstr>Management science uses a five-step process that begins in the real world, moves into the model world to solve the problem, then returns to the real world for implementation.</vt:lpstr>
      <vt:lpstr>PowerPoint Presentation</vt:lpstr>
      <vt:lpstr>Tools for Decision Making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Risk as Variance  Risk = Variability of Outcome Measurement of variability: variance or standard deviation</vt:lpstr>
      <vt:lpstr>PowerPoint Presentation</vt:lpstr>
      <vt:lpstr>PowerPoint Presentation</vt:lpstr>
      <vt:lpstr>PowerPoint Presentation</vt:lpstr>
      <vt:lpstr>PowerPoint Presentation</vt:lpstr>
      <vt:lpstr>Decision Making Approaches under Uncertainty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Computer-Based Information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College of Engineering-FIU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Making Economic Decisions</dc:title>
  <dc:creator>ENG</dc:creator>
  <cp:lastModifiedBy>Raunak Maskay</cp:lastModifiedBy>
  <cp:revision>923</cp:revision>
  <dcterms:created xsi:type="dcterms:W3CDTF">2006-10-24T18:48:00Z</dcterms:created>
  <dcterms:modified xsi:type="dcterms:W3CDTF">2021-11-21T11:34:59Z</dcterms:modified>
</cp:coreProperties>
</file>